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notesMasterIdLst>
    <p:notesMasterId r:id="rId61"/>
  </p:notesMasterIdLst>
  <p:handoutMasterIdLst>
    <p:handoutMasterId r:id="rId6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83" r:id="rId12"/>
    <p:sldId id="266" r:id="rId13"/>
    <p:sldId id="309" r:id="rId14"/>
    <p:sldId id="267" r:id="rId15"/>
    <p:sldId id="310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4" r:id="rId32"/>
    <p:sldId id="285" r:id="rId33"/>
    <p:sldId id="286" r:id="rId34"/>
    <p:sldId id="287" r:id="rId35"/>
    <p:sldId id="317" r:id="rId36"/>
    <p:sldId id="288" r:id="rId37"/>
    <p:sldId id="289" r:id="rId38"/>
    <p:sldId id="291" r:id="rId39"/>
    <p:sldId id="292" r:id="rId40"/>
    <p:sldId id="293" r:id="rId41"/>
    <p:sldId id="294" r:id="rId42"/>
    <p:sldId id="295" r:id="rId43"/>
    <p:sldId id="312" r:id="rId44"/>
    <p:sldId id="313" r:id="rId45"/>
    <p:sldId id="296" r:id="rId46"/>
    <p:sldId id="297" r:id="rId47"/>
    <p:sldId id="300" r:id="rId48"/>
    <p:sldId id="301" r:id="rId49"/>
    <p:sldId id="302" r:id="rId50"/>
    <p:sldId id="303" r:id="rId51"/>
    <p:sldId id="314" r:id="rId52"/>
    <p:sldId id="304" r:id="rId53"/>
    <p:sldId id="315" r:id="rId54"/>
    <p:sldId id="306" r:id="rId55"/>
    <p:sldId id="307" r:id="rId56"/>
    <p:sldId id="305" r:id="rId57"/>
    <p:sldId id="308" r:id="rId58"/>
    <p:sldId id="311" r:id="rId59"/>
    <p:sldId id="316" r:id="rId60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35" autoAdjust="0"/>
    <p:restoredTop sz="94756" autoAdjust="0"/>
  </p:normalViewPr>
  <p:slideViewPr>
    <p:cSldViewPr>
      <p:cViewPr varScale="1">
        <p:scale>
          <a:sx n="85" d="100"/>
          <a:sy n="85" d="100"/>
        </p:scale>
        <p:origin x="1373" y="62"/>
      </p:cViewPr>
      <p:guideLst>
        <p:guide orient="horz" pos="2160"/>
        <p:guide pos="2856"/>
      </p:guideLst>
    </p:cSldViewPr>
  </p:slideViewPr>
  <p:outlineViewPr>
    <p:cViewPr>
      <p:scale>
        <a:sx n="33" d="100"/>
        <a:sy n="33" d="100"/>
      </p:scale>
      <p:origin x="110" y="2847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#1">
  <dgm:title val=""/>
  <dgm:desc val=""/>
  <dgm:catLst>
    <dgm:cat type="colorful" pri="10200"/>
  </dgm:catLst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983317-A513-4A2A-B89A-D0C1CDAC61F9}" type="doc">
      <dgm:prSet loTypeId="urn:microsoft.com/office/officeart/2005/8/layout/vProcess5" loCatId="process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zh-CN" altLang="en-US"/>
        </a:p>
      </dgm:t>
    </dgm:pt>
    <dgm:pt modelId="{191393A4-9AE7-4E53-A975-F8A03E8A094D}">
      <dgm:prSet phldrT="[文本]"/>
      <dgm:spPr/>
      <dgm:t>
        <a:bodyPr/>
        <a:lstStyle/>
        <a:p>
          <a:pPr algn="ctr"/>
          <a:r>
            <a:rPr lang="zh-CN" altLang="en-US" dirty="0"/>
            <a:t>描述当前活动的情节</a:t>
          </a:r>
        </a:p>
      </dgm:t>
    </dgm:pt>
    <dgm:pt modelId="{782842D5-2138-452A-AD68-DD74FDE9CAF5}" type="parTrans" cxnId="{7DD47A83-6B6B-4623-B482-211F0327F12A}">
      <dgm:prSet/>
      <dgm:spPr/>
      <dgm:t>
        <a:bodyPr/>
        <a:lstStyle/>
        <a:p>
          <a:endParaRPr lang="zh-CN" altLang="en-US"/>
        </a:p>
      </dgm:t>
    </dgm:pt>
    <dgm:pt modelId="{CC0DCD06-AFB5-4DDB-9575-E02D0CB41644}" type="sibTrans" cxnId="{7DD47A83-6B6B-4623-B482-211F0327F12A}">
      <dgm:prSet/>
      <dgm:spPr/>
      <dgm:t>
        <a:bodyPr/>
        <a:lstStyle/>
        <a:p>
          <a:endParaRPr lang="zh-CN" altLang="en-US"/>
        </a:p>
      </dgm:t>
    </dgm:pt>
    <dgm:pt modelId="{A23ACDA3-B32F-4825-863C-F725BD2D7168}">
      <dgm:prSet phldrT="[文本]"/>
      <dgm:spPr/>
      <dgm:t>
        <a:bodyPr/>
        <a:lstStyle/>
        <a:p>
          <a:pPr algn="ctr"/>
          <a:r>
            <a:rPr lang="zh-CN" altLang="en-US" dirty="0"/>
            <a:t>发现问题，提出解决方案</a:t>
          </a:r>
        </a:p>
      </dgm:t>
    </dgm:pt>
    <dgm:pt modelId="{9977A61F-77F0-49E2-A10A-B00AD10C5CB0}" type="parTrans" cxnId="{9A4B0794-ACEB-46EF-8AF3-F07E111D8318}">
      <dgm:prSet/>
      <dgm:spPr/>
      <dgm:t>
        <a:bodyPr/>
        <a:lstStyle/>
        <a:p>
          <a:endParaRPr lang="zh-CN" altLang="en-US"/>
        </a:p>
      </dgm:t>
    </dgm:pt>
    <dgm:pt modelId="{DBE1BDC0-D5BF-4DCA-9DEE-2023DEC2A651}" type="sibTrans" cxnId="{9A4B0794-ACEB-46EF-8AF3-F07E111D8318}">
      <dgm:prSet/>
      <dgm:spPr/>
      <dgm:t>
        <a:bodyPr/>
        <a:lstStyle/>
        <a:p>
          <a:endParaRPr lang="zh-CN" altLang="en-US"/>
        </a:p>
      </dgm:t>
    </dgm:pt>
    <dgm:pt modelId="{7DDC18B3-8E50-4F2D-BCAC-B069BA6FE0AC}">
      <dgm:prSet phldrT="[文本]"/>
      <dgm:spPr/>
      <dgm:t>
        <a:bodyPr/>
        <a:lstStyle/>
        <a:p>
          <a:pPr algn="ctr"/>
          <a:r>
            <a:rPr lang="zh-CN" altLang="en-US" dirty="0"/>
            <a:t>描述未来使用新系统的情节</a:t>
          </a:r>
        </a:p>
      </dgm:t>
    </dgm:pt>
    <dgm:pt modelId="{1EBD5C9C-8ABD-4CC0-9621-58B9F40363AC}" type="parTrans" cxnId="{50941B70-A08E-4230-9B9F-4C486A7EA81F}">
      <dgm:prSet/>
      <dgm:spPr/>
      <dgm:t>
        <a:bodyPr/>
        <a:lstStyle/>
        <a:p>
          <a:endParaRPr lang="zh-CN" altLang="en-US"/>
        </a:p>
      </dgm:t>
    </dgm:pt>
    <dgm:pt modelId="{3F9D4056-854A-4534-A931-B45BF908638F}" type="sibTrans" cxnId="{50941B70-A08E-4230-9B9F-4C486A7EA81F}">
      <dgm:prSet/>
      <dgm:spPr/>
      <dgm:t>
        <a:bodyPr/>
        <a:lstStyle/>
        <a:p>
          <a:endParaRPr lang="zh-CN" altLang="en-US"/>
        </a:p>
      </dgm:t>
    </dgm:pt>
    <dgm:pt modelId="{F1531797-3737-488F-B32F-6958B38E684D}" type="pres">
      <dgm:prSet presAssocID="{73983317-A513-4A2A-B89A-D0C1CDAC61F9}" presName="outerComposite" presStyleCnt="0">
        <dgm:presLayoutVars>
          <dgm:chMax val="5"/>
          <dgm:dir/>
          <dgm:resizeHandles val="exact"/>
        </dgm:presLayoutVars>
      </dgm:prSet>
      <dgm:spPr/>
    </dgm:pt>
    <dgm:pt modelId="{E6A455DB-0168-4A56-AD97-A02E8EF83E9E}" type="pres">
      <dgm:prSet presAssocID="{73983317-A513-4A2A-B89A-D0C1CDAC61F9}" presName="dummyMaxCanvas" presStyleCnt="0">
        <dgm:presLayoutVars/>
      </dgm:prSet>
      <dgm:spPr/>
    </dgm:pt>
    <dgm:pt modelId="{0395C653-52F1-41EB-9B68-7DC52865770D}" type="pres">
      <dgm:prSet presAssocID="{73983317-A513-4A2A-B89A-D0C1CDAC61F9}" presName="ThreeNodes_1" presStyleLbl="node1" presStyleIdx="0" presStyleCnt="3" custScaleX="112318" custLinFactNeighborX="2297" custLinFactNeighborY="-6513">
        <dgm:presLayoutVars>
          <dgm:bulletEnabled val="1"/>
        </dgm:presLayoutVars>
      </dgm:prSet>
      <dgm:spPr/>
    </dgm:pt>
    <dgm:pt modelId="{554EEFC2-3685-41CF-8299-C6943F192794}" type="pres">
      <dgm:prSet presAssocID="{73983317-A513-4A2A-B89A-D0C1CDAC61F9}" presName="ThreeNodes_2" presStyleLbl="node1" presStyleIdx="1" presStyleCnt="3" custScaleX="117647" custLinFactNeighborX="1792">
        <dgm:presLayoutVars>
          <dgm:bulletEnabled val="1"/>
        </dgm:presLayoutVars>
      </dgm:prSet>
      <dgm:spPr/>
    </dgm:pt>
    <dgm:pt modelId="{A59A7AF2-BA17-4ED8-84B8-829892CACF8D}" type="pres">
      <dgm:prSet presAssocID="{73983317-A513-4A2A-B89A-D0C1CDAC61F9}" presName="ThreeNodes_3" presStyleLbl="node1" presStyleIdx="2" presStyleCnt="3" custScaleX="117647">
        <dgm:presLayoutVars>
          <dgm:bulletEnabled val="1"/>
        </dgm:presLayoutVars>
      </dgm:prSet>
      <dgm:spPr/>
    </dgm:pt>
    <dgm:pt modelId="{43DB4778-83E0-4F17-9943-4746EBBDA019}" type="pres">
      <dgm:prSet presAssocID="{73983317-A513-4A2A-B89A-D0C1CDAC61F9}" presName="ThreeConn_1-2" presStyleLbl="fgAccFollowNode1" presStyleIdx="0" presStyleCnt="2">
        <dgm:presLayoutVars>
          <dgm:bulletEnabled val="1"/>
        </dgm:presLayoutVars>
      </dgm:prSet>
      <dgm:spPr/>
    </dgm:pt>
    <dgm:pt modelId="{01D94204-8B11-4360-BC81-5D19A14E7D57}" type="pres">
      <dgm:prSet presAssocID="{73983317-A513-4A2A-B89A-D0C1CDAC61F9}" presName="ThreeConn_2-3" presStyleLbl="fgAccFollowNode1" presStyleIdx="1" presStyleCnt="2">
        <dgm:presLayoutVars>
          <dgm:bulletEnabled val="1"/>
        </dgm:presLayoutVars>
      </dgm:prSet>
      <dgm:spPr/>
    </dgm:pt>
    <dgm:pt modelId="{05C8A298-793B-489E-919B-76CAA6FD514C}" type="pres">
      <dgm:prSet presAssocID="{73983317-A513-4A2A-B89A-D0C1CDAC61F9}" presName="ThreeNodes_1_text" presStyleLbl="node1" presStyleIdx="2" presStyleCnt="3">
        <dgm:presLayoutVars>
          <dgm:bulletEnabled val="1"/>
        </dgm:presLayoutVars>
      </dgm:prSet>
      <dgm:spPr/>
    </dgm:pt>
    <dgm:pt modelId="{742043FD-B86C-46E4-A796-80E9A9EFBF7E}" type="pres">
      <dgm:prSet presAssocID="{73983317-A513-4A2A-B89A-D0C1CDAC61F9}" presName="ThreeNodes_2_text" presStyleLbl="node1" presStyleIdx="2" presStyleCnt="3">
        <dgm:presLayoutVars>
          <dgm:bulletEnabled val="1"/>
        </dgm:presLayoutVars>
      </dgm:prSet>
      <dgm:spPr/>
    </dgm:pt>
    <dgm:pt modelId="{5D5A545F-05A0-4070-BA05-18F3FB450AE5}" type="pres">
      <dgm:prSet presAssocID="{73983317-A513-4A2A-B89A-D0C1CDAC61F9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A2A8A612-FBBD-4475-BD8A-BB6BCBAEF557}" type="presOf" srcId="{73983317-A513-4A2A-B89A-D0C1CDAC61F9}" destId="{F1531797-3737-488F-B32F-6958B38E684D}" srcOrd="0" destOrd="0" presId="urn:microsoft.com/office/officeart/2005/8/layout/vProcess5"/>
    <dgm:cxn modelId="{B4E61432-6B5F-4F89-9A5C-977111DC2832}" type="presOf" srcId="{191393A4-9AE7-4E53-A975-F8A03E8A094D}" destId="{05C8A298-793B-489E-919B-76CAA6FD514C}" srcOrd="1" destOrd="0" presId="urn:microsoft.com/office/officeart/2005/8/layout/vProcess5"/>
    <dgm:cxn modelId="{50941B70-A08E-4230-9B9F-4C486A7EA81F}" srcId="{73983317-A513-4A2A-B89A-D0C1CDAC61F9}" destId="{7DDC18B3-8E50-4F2D-BCAC-B069BA6FE0AC}" srcOrd="2" destOrd="0" parTransId="{1EBD5C9C-8ABD-4CC0-9621-58B9F40363AC}" sibTransId="{3F9D4056-854A-4534-A931-B45BF908638F}"/>
    <dgm:cxn modelId="{80BD117C-EB29-488A-BED7-174848E0A2DF}" type="presOf" srcId="{A23ACDA3-B32F-4825-863C-F725BD2D7168}" destId="{742043FD-B86C-46E4-A796-80E9A9EFBF7E}" srcOrd="1" destOrd="0" presId="urn:microsoft.com/office/officeart/2005/8/layout/vProcess5"/>
    <dgm:cxn modelId="{7DD47A83-6B6B-4623-B482-211F0327F12A}" srcId="{73983317-A513-4A2A-B89A-D0C1CDAC61F9}" destId="{191393A4-9AE7-4E53-A975-F8A03E8A094D}" srcOrd="0" destOrd="0" parTransId="{782842D5-2138-452A-AD68-DD74FDE9CAF5}" sibTransId="{CC0DCD06-AFB5-4DDB-9575-E02D0CB41644}"/>
    <dgm:cxn modelId="{9A4B0794-ACEB-46EF-8AF3-F07E111D8318}" srcId="{73983317-A513-4A2A-B89A-D0C1CDAC61F9}" destId="{A23ACDA3-B32F-4825-863C-F725BD2D7168}" srcOrd="1" destOrd="0" parTransId="{9977A61F-77F0-49E2-A10A-B00AD10C5CB0}" sibTransId="{DBE1BDC0-D5BF-4DCA-9DEE-2023DEC2A651}"/>
    <dgm:cxn modelId="{83E11BBE-F481-42F7-B599-30DB7656057C}" type="presOf" srcId="{A23ACDA3-B32F-4825-863C-F725BD2D7168}" destId="{554EEFC2-3685-41CF-8299-C6943F192794}" srcOrd="0" destOrd="0" presId="urn:microsoft.com/office/officeart/2005/8/layout/vProcess5"/>
    <dgm:cxn modelId="{ECC9B8C4-345C-4FD2-97EC-45A2F91E6A74}" type="presOf" srcId="{CC0DCD06-AFB5-4DDB-9575-E02D0CB41644}" destId="{43DB4778-83E0-4F17-9943-4746EBBDA019}" srcOrd="0" destOrd="0" presId="urn:microsoft.com/office/officeart/2005/8/layout/vProcess5"/>
    <dgm:cxn modelId="{0E58E6CD-028F-4C66-BA70-24B9D8484589}" type="presOf" srcId="{191393A4-9AE7-4E53-A975-F8A03E8A094D}" destId="{0395C653-52F1-41EB-9B68-7DC52865770D}" srcOrd="0" destOrd="0" presId="urn:microsoft.com/office/officeart/2005/8/layout/vProcess5"/>
    <dgm:cxn modelId="{7AEE43CF-7BB5-470D-816F-57A2336C87F3}" type="presOf" srcId="{DBE1BDC0-D5BF-4DCA-9DEE-2023DEC2A651}" destId="{01D94204-8B11-4360-BC81-5D19A14E7D57}" srcOrd="0" destOrd="0" presId="urn:microsoft.com/office/officeart/2005/8/layout/vProcess5"/>
    <dgm:cxn modelId="{9C814BD0-0375-4190-AD2D-A77986F3C240}" type="presOf" srcId="{7DDC18B3-8E50-4F2D-BCAC-B069BA6FE0AC}" destId="{A59A7AF2-BA17-4ED8-84B8-829892CACF8D}" srcOrd="0" destOrd="0" presId="urn:microsoft.com/office/officeart/2005/8/layout/vProcess5"/>
    <dgm:cxn modelId="{3E3800E6-E974-4509-BC80-DB72D3195A11}" type="presOf" srcId="{7DDC18B3-8E50-4F2D-BCAC-B069BA6FE0AC}" destId="{5D5A545F-05A0-4070-BA05-18F3FB450AE5}" srcOrd="1" destOrd="0" presId="urn:microsoft.com/office/officeart/2005/8/layout/vProcess5"/>
    <dgm:cxn modelId="{91F439A2-81A0-4000-951B-DDF5FA72FBD3}" type="presParOf" srcId="{F1531797-3737-488F-B32F-6958B38E684D}" destId="{E6A455DB-0168-4A56-AD97-A02E8EF83E9E}" srcOrd="0" destOrd="0" presId="urn:microsoft.com/office/officeart/2005/8/layout/vProcess5"/>
    <dgm:cxn modelId="{3B1DF310-B996-4CDE-9335-E0EF7399326A}" type="presParOf" srcId="{F1531797-3737-488F-B32F-6958B38E684D}" destId="{0395C653-52F1-41EB-9B68-7DC52865770D}" srcOrd="1" destOrd="0" presId="urn:microsoft.com/office/officeart/2005/8/layout/vProcess5"/>
    <dgm:cxn modelId="{7A327610-AC1C-4B7F-A124-91E6BACDD511}" type="presParOf" srcId="{F1531797-3737-488F-B32F-6958B38E684D}" destId="{554EEFC2-3685-41CF-8299-C6943F192794}" srcOrd="2" destOrd="0" presId="urn:microsoft.com/office/officeart/2005/8/layout/vProcess5"/>
    <dgm:cxn modelId="{791A3EF2-3FDF-4DEA-A3B7-98465FE05721}" type="presParOf" srcId="{F1531797-3737-488F-B32F-6958B38E684D}" destId="{A59A7AF2-BA17-4ED8-84B8-829892CACF8D}" srcOrd="3" destOrd="0" presId="urn:microsoft.com/office/officeart/2005/8/layout/vProcess5"/>
    <dgm:cxn modelId="{F793F67C-0327-4E11-A47C-2696EE5C5B1F}" type="presParOf" srcId="{F1531797-3737-488F-B32F-6958B38E684D}" destId="{43DB4778-83E0-4F17-9943-4746EBBDA019}" srcOrd="4" destOrd="0" presId="urn:microsoft.com/office/officeart/2005/8/layout/vProcess5"/>
    <dgm:cxn modelId="{403BD7BE-57FE-4783-8E71-790C747BFD4B}" type="presParOf" srcId="{F1531797-3737-488F-B32F-6958B38E684D}" destId="{01D94204-8B11-4360-BC81-5D19A14E7D57}" srcOrd="5" destOrd="0" presId="urn:microsoft.com/office/officeart/2005/8/layout/vProcess5"/>
    <dgm:cxn modelId="{A5777949-7780-406D-97E8-EFAF9A827D6B}" type="presParOf" srcId="{F1531797-3737-488F-B32F-6958B38E684D}" destId="{05C8A298-793B-489E-919B-76CAA6FD514C}" srcOrd="6" destOrd="0" presId="urn:microsoft.com/office/officeart/2005/8/layout/vProcess5"/>
    <dgm:cxn modelId="{2E5B6B54-24D7-4E49-AD00-5579DD3E4E77}" type="presParOf" srcId="{F1531797-3737-488F-B32F-6958B38E684D}" destId="{742043FD-B86C-46E4-A796-80E9A9EFBF7E}" srcOrd="7" destOrd="0" presId="urn:microsoft.com/office/officeart/2005/8/layout/vProcess5"/>
    <dgm:cxn modelId="{06383C78-A848-4058-BEC1-F111260CA1A0}" type="presParOf" srcId="{F1531797-3737-488F-B32F-6958B38E684D}" destId="{5D5A545F-05A0-4070-BA05-18F3FB450AE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B83281-D3A8-4AF2-A316-98659D26E938}" type="doc">
      <dgm:prSet loTypeId="urn:microsoft.com/office/officeart/2005/8/layout/chevron2" loCatId="process" qsTypeId="urn:microsoft.com/office/officeart/2005/8/quickstyle/simple1#2" qsCatId="simple" csTypeId="urn:microsoft.com/office/officeart/2005/8/colors/colorful2#1" csCatId="colorful" phldr="1"/>
      <dgm:spPr/>
      <dgm:t>
        <a:bodyPr/>
        <a:lstStyle/>
        <a:p>
          <a:endParaRPr lang="zh-CN" altLang="en-US"/>
        </a:p>
      </dgm:t>
    </dgm:pt>
    <dgm:pt modelId="{B04F53BD-A169-4C29-B6FA-82CBE47FDC84}">
      <dgm:prSet phldrT="[文本]"/>
      <dgm:spPr/>
      <dgm:t>
        <a:bodyPr/>
        <a:lstStyle/>
        <a:p>
          <a:r>
            <a:rPr lang="zh-CN" altLang="en-US" dirty="0"/>
            <a:t>识别需要</a:t>
          </a:r>
        </a:p>
      </dgm:t>
    </dgm:pt>
    <dgm:pt modelId="{ED0A12CF-2475-4B2F-9D66-147667F427AD}" type="parTrans" cxnId="{4457C319-A10B-42DC-BB2D-8A4D655535D4}">
      <dgm:prSet/>
      <dgm:spPr/>
      <dgm:t>
        <a:bodyPr/>
        <a:lstStyle/>
        <a:p>
          <a:endParaRPr lang="zh-CN" altLang="en-US"/>
        </a:p>
      </dgm:t>
    </dgm:pt>
    <dgm:pt modelId="{8FC8AC94-EACE-4C6F-9DFF-9D923CDA78AC}" type="sibTrans" cxnId="{4457C319-A10B-42DC-BB2D-8A4D655535D4}">
      <dgm:prSet/>
      <dgm:spPr/>
      <dgm:t>
        <a:bodyPr/>
        <a:lstStyle/>
        <a:p>
          <a:endParaRPr lang="zh-CN" altLang="en-US"/>
        </a:p>
      </dgm:t>
    </dgm:pt>
    <dgm:pt modelId="{96D44DA7-FA28-4616-A675-5080F8859E0D}">
      <dgm:prSet phldrT="[文本]"/>
      <dgm:spPr/>
      <dgm:t>
        <a:bodyPr/>
        <a:lstStyle/>
        <a:p>
          <a:r>
            <a:rPr lang="zh-CN" altLang="en-US" dirty="0">
              <a:solidFill>
                <a:srgbClr val="FF0000"/>
              </a:solidFill>
            </a:rPr>
            <a:t>描述当前情节</a:t>
          </a:r>
        </a:p>
      </dgm:t>
    </dgm:pt>
    <dgm:pt modelId="{50584E2F-75B7-4A89-923E-8C51CE529F7F}" type="parTrans" cxnId="{2EF5E1B2-C2CD-4176-92F9-A3587BDB90F5}">
      <dgm:prSet/>
      <dgm:spPr/>
      <dgm:t>
        <a:bodyPr/>
        <a:lstStyle/>
        <a:p>
          <a:endParaRPr lang="zh-CN" altLang="en-US"/>
        </a:p>
      </dgm:t>
    </dgm:pt>
    <dgm:pt modelId="{6AE04BF8-A68B-4DB8-8E50-6D5F696B2839}" type="sibTrans" cxnId="{2EF5E1B2-C2CD-4176-92F9-A3587BDB90F5}">
      <dgm:prSet/>
      <dgm:spPr/>
      <dgm:t>
        <a:bodyPr/>
        <a:lstStyle/>
        <a:p>
          <a:endParaRPr lang="zh-CN" altLang="en-US"/>
        </a:p>
      </dgm:t>
    </dgm:pt>
    <dgm:pt modelId="{E4205A24-9D70-4159-8BEF-ED4DD1520FCA}">
      <dgm:prSet phldrT="[文本]"/>
      <dgm:spPr/>
      <dgm:t>
        <a:bodyPr/>
        <a:lstStyle/>
        <a:p>
          <a:r>
            <a:rPr lang="zh-CN" altLang="en-US" dirty="0"/>
            <a:t>识别需要，即</a:t>
          </a:r>
          <a:r>
            <a:rPr lang="zh-CN" altLang="en-US" dirty="0">
              <a:solidFill>
                <a:srgbClr val="FF0000"/>
              </a:solidFill>
            </a:rPr>
            <a:t>点明问题</a:t>
          </a:r>
        </a:p>
      </dgm:t>
    </dgm:pt>
    <dgm:pt modelId="{52466A91-15E7-4116-82C3-384E1D471B16}" type="parTrans" cxnId="{FBD25DC6-E601-4D14-ACFE-7277693FA681}">
      <dgm:prSet/>
      <dgm:spPr/>
      <dgm:t>
        <a:bodyPr/>
        <a:lstStyle/>
        <a:p>
          <a:endParaRPr lang="zh-CN" altLang="en-US"/>
        </a:p>
      </dgm:t>
    </dgm:pt>
    <dgm:pt modelId="{847DEFEF-E266-4DF1-A55F-9BE528D50128}" type="sibTrans" cxnId="{FBD25DC6-E601-4D14-ACFE-7277693FA681}">
      <dgm:prSet/>
      <dgm:spPr/>
      <dgm:t>
        <a:bodyPr/>
        <a:lstStyle/>
        <a:p>
          <a:endParaRPr lang="zh-CN" altLang="en-US"/>
        </a:p>
      </dgm:t>
    </dgm:pt>
    <dgm:pt modelId="{629642C1-0D4D-4972-B8E1-FB5DEC690873}">
      <dgm:prSet phldrT="[文本]"/>
      <dgm:spPr/>
      <dgm:t>
        <a:bodyPr/>
        <a:lstStyle/>
        <a:p>
          <a:r>
            <a:rPr lang="zh-CN" altLang="en-US" dirty="0"/>
            <a:t>建立</a:t>
          </a:r>
        </a:p>
      </dgm:t>
    </dgm:pt>
    <dgm:pt modelId="{FA34FB47-324B-4EB8-A1A4-7512C51B52D3}" type="parTrans" cxnId="{429158FA-5212-4DB0-B3C4-6FCB26951DCE}">
      <dgm:prSet/>
      <dgm:spPr/>
      <dgm:t>
        <a:bodyPr/>
        <a:lstStyle/>
        <a:p>
          <a:endParaRPr lang="zh-CN" altLang="en-US"/>
        </a:p>
      </dgm:t>
    </dgm:pt>
    <dgm:pt modelId="{E1E6E30B-E5E3-4042-9F4A-1BF39377FB8B}" type="sibTrans" cxnId="{429158FA-5212-4DB0-B3C4-6FCB26951DCE}">
      <dgm:prSet/>
      <dgm:spPr/>
      <dgm:t>
        <a:bodyPr/>
        <a:lstStyle/>
        <a:p>
          <a:endParaRPr lang="zh-CN" altLang="en-US"/>
        </a:p>
      </dgm:t>
    </dgm:pt>
    <dgm:pt modelId="{00FFF80B-6BEE-4839-BF55-6F865CB76904}">
      <dgm:prSet phldrT="[文本]"/>
      <dgm:spPr/>
      <dgm:t>
        <a:bodyPr/>
        <a:lstStyle/>
        <a:p>
          <a:r>
            <a:rPr lang="zh-CN" altLang="en-US" dirty="0"/>
            <a:t>考虑解决方案</a:t>
          </a:r>
        </a:p>
      </dgm:t>
    </dgm:pt>
    <dgm:pt modelId="{8F04BC79-2D23-49D7-9D9B-86DBA39F43DA}" type="parTrans" cxnId="{89880B10-33A2-44BD-B16D-E7B04105FA67}">
      <dgm:prSet/>
      <dgm:spPr/>
      <dgm:t>
        <a:bodyPr/>
        <a:lstStyle/>
        <a:p>
          <a:endParaRPr lang="zh-CN" altLang="en-US"/>
        </a:p>
      </dgm:t>
    </dgm:pt>
    <dgm:pt modelId="{EAB8A63C-F04C-4508-AEB6-899F4B1FB86D}" type="sibTrans" cxnId="{89880B10-33A2-44BD-B16D-E7B04105FA67}">
      <dgm:prSet/>
      <dgm:spPr/>
      <dgm:t>
        <a:bodyPr/>
        <a:lstStyle/>
        <a:p>
          <a:endParaRPr lang="zh-CN" altLang="en-US"/>
        </a:p>
      </dgm:t>
    </dgm:pt>
    <dgm:pt modelId="{E6994C9A-E81F-470D-9B22-2C7B97782B25}">
      <dgm:prSet phldrT="[文本]"/>
      <dgm:spPr/>
      <dgm:t>
        <a:bodyPr/>
        <a:lstStyle/>
        <a:p>
          <a:r>
            <a:rPr lang="zh-CN" altLang="en-US" dirty="0">
              <a:solidFill>
                <a:srgbClr val="FF0000"/>
              </a:solidFill>
            </a:rPr>
            <a:t>描述未来情节</a:t>
          </a:r>
        </a:p>
      </dgm:t>
    </dgm:pt>
    <dgm:pt modelId="{C35295E3-77FE-4A75-87C3-1E6B43B310C3}" type="parTrans" cxnId="{54ED8D15-DB52-470B-BB24-5EA6C8AB1102}">
      <dgm:prSet/>
      <dgm:spPr/>
      <dgm:t>
        <a:bodyPr/>
        <a:lstStyle/>
        <a:p>
          <a:endParaRPr lang="zh-CN" altLang="en-US"/>
        </a:p>
      </dgm:t>
    </dgm:pt>
    <dgm:pt modelId="{262C5A72-3FC0-4622-8EE2-D7B31FCC5667}" type="sibTrans" cxnId="{54ED8D15-DB52-470B-BB24-5EA6C8AB1102}">
      <dgm:prSet/>
      <dgm:spPr/>
      <dgm:t>
        <a:bodyPr/>
        <a:lstStyle/>
        <a:p>
          <a:endParaRPr lang="zh-CN" altLang="en-US"/>
        </a:p>
      </dgm:t>
    </dgm:pt>
    <dgm:pt modelId="{81BB4A68-83E0-4B4D-9CD1-097AD7DC6903}">
      <dgm:prSet phldrT="[文本]"/>
      <dgm:spPr/>
      <dgm:t>
        <a:bodyPr/>
        <a:lstStyle/>
        <a:p>
          <a:r>
            <a:rPr lang="zh-CN" altLang="en-US" dirty="0"/>
            <a:t>交互需求</a:t>
          </a:r>
        </a:p>
      </dgm:t>
    </dgm:pt>
    <dgm:pt modelId="{E7663F8D-3EE4-400B-BB05-AF769965DB7E}" type="parTrans" cxnId="{28DACE6B-2EA0-4B65-BA2F-8D5224C4CCB1}">
      <dgm:prSet/>
      <dgm:spPr/>
      <dgm:t>
        <a:bodyPr/>
        <a:lstStyle/>
        <a:p>
          <a:endParaRPr lang="zh-CN" altLang="en-US"/>
        </a:p>
      </dgm:t>
    </dgm:pt>
    <dgm:pt modelId="{8CBAA74F-6B7F-4E63-80BE-6E78B45A6A90}" type="sibTrans" cxnId="{28DACE6B-2EA0-4B65-BA2F-8D5224C4CCB1}">
      <dgm:prSet/>
      <dgm:spPr/>
      <dgm:t>
        <a:bodyPr/>
        <a:lstStyle/>
        <a:p>
          <a:endParaRPr lang="zh-CN" altLang="en-US"/>
        </a:p>
      </dgm:t>
    </dgm:pt>
    <dgm:pt modelId="{D7A42F3A-B7CF-4038-AFD3-566F11B7AF00}">
      <dgm:prSet phldrT="[文本]"/>
      <dgm:spPr/>
      <dgm:t>
        <a:bodyPr/>
        <a:lstStyle/>
        <a:p>
          <a:r>
            <a:rPr lang="zh-CN" altLang="en-US" dirty="0">
              <a:solidFill>
                <a:srgbClr val="FF0000"/>
              </a:solidFill>
            </a:rPr>
            <a:t>基本用例</a:t>
          </a:r>
        </a:p>
      </dgm:t>
    </dgm:pt>
    <dgm:pt modelId="{A92DBD45-C687-4FC8-BB79-C00F1116DCD4}" type="parTrans" cxnId="{99E8289D-DC6D-453F-B766-1D317F102C11}">
      <dgm:prSet/>
      <dgm:spPr/>
      <dgm:t>
        <a:bodyPr/>
        <a:lstStyle/>
        <a:p>
          <a:endParaRPr lang="zh-CN" altLang="en-US"/>
        </a:p>
      </dgm:t>
    </dgm:pt>
    <dgm:pt modelId="{2AA14139-392C-4157-A0FA-765127E2BC60}" type="sibTrans" cxnId="{99E8289D-DC6D-453F-B766-1D317F102C11}">
      <dgm:prSet/>
      <dgm:spPr/>
      <dgm:t>
        <a:bodyPr/>
        <a:lstStyle/>
        <a:p>
          <a:endParaRPr lang="zh-CN" altLang="en-US"/>
        </a:p>
      </dgm:t>
    </dgm:pt>
    <dgm:pt modelId="{9FDD8695-014D-4C45-A1ED-9E16AE5CAE99}">
      <dgm:prSet phldrT="[文本]"/>
      <dgm:spPr/>
      <dgm:t>
        <a:bodyPr/>
        <a:lstStyle/>
        <a:p>
          <a:r>
            <a:rPr lang="zh-CN" altLang="en-US" dirty="0">
              <a:solidFill>
                <a:srgbClr val="FF0000"/>
              </a:solidFill>
            </a:rPr>
            <a:t>用例</a:t>
          </a:r>
        </a:p>
      </dgm:t>
    </dgm:pt>
    <dgm:pt modelId="{A55DD307-664C-4EB9-A68D-B6D8EDAE0D4F}" type="parTrans" cxnId="{2C10FE5D-CE43-47A0-BD4B-9DEB83A7023D}">
      <dgm:prSet/>
      <dgm:spPr/>
      <dgm:t>
        <a:bodyPr/>
        <a:lstStyle/>
        <a:p>
          <a:endParaRPr lang="zh-CN" altLang="en-US"/>
        </a:p>
      </dgm:t>
    </dgm:pt>
    <dgm:pt modelId="{2C11EA58-BF10-47E7-8533-6A2E4D45A90C}" type="sibTrans" cxnId="{2C10FE5D-CE43-47A0-BD4B-9DEB83A7023D}">
      <dgm:prSet/>
      <dgm:spPr/>
      <dgm:t>
        <a:bodyPr/>
        <a:lstStyle/>
        <a:p>
          <a:endParaRPr lang="zh-CN" altLang="en-US"/>
        </a:p>
      </dgm:t>
    </dgm:pt>
    <dgm:pt modelId="{92C1B1F9-0E05-4E48-8C5E-02E5DFEE9197}" type="pres">
      <dgm:prSet presAssocID="{38B83281-D3A8-4AF2-A316-98659D26E938}" presName="linearFlow" presStyleCnt="0">
        <dgm:presLayoutVars>
          <dgm:dir/>
          <dgm:animLvl val="lvl"/>
          <dgm:resizeHandles val="exact"/>
        </dgm:presLayoutVars>
      </dgm:prSet>
      <dgm:spPr/>
    </dgm:pt>
    <dgm:pt modelId="{6CD8FC32-DDD5-40FC-B864-4994F7EA8312}" type="pres">
      <dgm:prSet presAssocID="{B04F53BD-A169-4C29-B6FA-82CBE47FDC84}" presName="composite" presStyleCnt="0"/>
      <dgm:spPr/>
    </dgm:pt>
    <dgm:pt modelId="{C6C27C26-F64E-46A1-BFCD-05ACC833090E}" type="pres">
      <dgm:prSet presAssocID="{B04F53BD-A169-4C29-B6FA-82CBE47FDC84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82FC873C-521C-42F7-8370-1FD9D0D68326}" type="pres">
      <dgm:prSet presAssocID="{B04F53BD-A169-4C29-B6FA-82CBE47FDC84}" presName="descendantText" presStyleLbl="alignAcc1" presStyleIdx="0" presStyleCnt="3" custLinFactNeighborX="1048">
        <dgm:presLayoutVars>
          <dgm:bulletEnabled val="1"/>
        </dgm:presLayoutVars>
      </dgm:prSet>
      <dgm:spPr/>
    </dgm:pt>
    <dgm:pt modelId="{3FC190B1-4B35-403E-8FE4-CB5A9E10C1DB}" type="pres">
      <dgm:prSet presAssocID="{8FC8AC94-EACE-4C6F-9DFF-9D923CDA78AC}" presName="sp" presStyleCnt="0"/>
      <dgm:spPr/>
    </dgm:pt>
    <dgm:pt modelId="{47657BBC-CDAB-45F6-9007-47A14A7E1B96}" type="pres">
      <dgm:prSet presAssocID="{629642C1-0D4D-4972-B8E1-FB5DEC690873}" presName="composite" presStyleCnt="0"/>
      <dgm:spPr/>
    </dgm:pt>
    <dgm:pt modelId="{CD5E202B-433B-40BE-9459-82A8F9E2AC8B}" type="pres">
      <dgm:prSet presAssocID="{629642C1-0D4D-4972-B8E1-FB5DEC690873}" presName="parentText" presStyleLbl="alignNode1" presStyleIdx="1" presStyleCnt="3" custLinFactNeighborY="-9618">
        <dgm:presLayoutVars>
          <dgm:chMax val="1"/>
          <dgm:bulletEnabled val="1"/>
        </dgm:presLayoutVars>
      </dgm:prSet>
      <dgm:spPr/>
    </dgm:pt>
    <dgm:pt modelId="{5A6FD33D-1448-4CDA-AB0D-1EE5F86C29F0}" type="pres">
      <dgm:prSet presAssocID="{629642C1-0D4D-4972-B8E1-FB5DEC690873}" presName="descendantText" presStyleLbl="alignAcc1" presStyleIdx="1" presStyleCnt="3" custScaleY="153671" custLinFactNeighborY="-10534">
        <dgm:presLayoutVars>
          <dgm:bulletEnabled val="1"/>
        </dgm:presLayoutVars>
      </dgm:prSet>
      <dgm:spPr/>
    </dgm:pt>
    <dgm:pt modelId="{4330ADD6-1F67-4FEE-85A9-26EFD8B25063}" type="pres">
      <dgm:prSet presAssocID="{E1E6E30B-E5E3-4042-9F4A-1BF39377FB8B}" presName="sp" presStyleCnt="0"/>
      <dgm:spPr/>
    </dgm:pt>
    <dgm:pt modelId="{576E0512-7A09-4F2F-8AF4-77863A9EB6CE}" type="pres">
      <dgm:prSet presAssocID="{81BB4A68-83E0-4B4D-9CD1-097AD7DC6903}" presName="composite" presStyleCnt="0"/>
      <dgm:spPr/>
    </dgm:pt>
    <dgm:pt modelId="{B4E8D7DD-8189-4ADC-903F-0742B7C91C95}" type="pres">
      <dgm:prSet presAssocID="{81BB4A68-83E0-4B4D-9CD1-097AD7DC6903}" presName="parentText" presStyleLbl="alignNode1" presStyleIdx="2" presStyleCnt="3" custLinFactNeighborY="-1429">
        <dgm:presLayoutVars>
          <dgm:chMax val="1"/>
          <dgm:bulletEnabled val="1"/>
        </dgm:presLayoutVars>
      </dgm:prSet>
      <dgm:spPr/>
    </dgm:pt>
    <dgm:pt modelId="{9525C3CC-0266-42DC-8CAC-AD8F62ABDC1F}" type="pres">
      <dgm:prSet presAssocID="{81BB4A68-83E0-4B4D-9CD1-097AD7DC6903}" presName="descendantText" presStyleLbl="alignAcc1" presStyleIdx="2" presStyleCnt="3" custLinFactNeighborY="-2635">
        <dgm:presLayoutVars>
          <dgm:bulletEnabled val="1"/>
        </dgm:presLayoutVars>
      </dgm:prSet>
      <dgm:spPr/>
    </dgm:pt>
  </dgm:ptLst>
  <dgm:cxnLst>
    <dgm:cxn modelId="{89880B10-33A2-44BD-B16D-E7B04105FA67}" srcId="{629642C1-0D4D-4972-B8E1-FB5DEC690873}" destId="{00FFF80B-6BEE-4839-BF55-6F865CB76904}" srcOrd="0" destOrd="0" parTransId="{8F04BC79-2D23-49D7-9D9B-86DBA39F43DA}" sibTransId="{EAB8A63C-F04C-4508-AEB6-899F4B1FB86D}"/>
    <dgm:cxn modelId="{54ED8D15-DB52-470B-BB24-5EA6C8AB1102}" srcId="{629642C1-0D4D-4972-B8E1-FB5DEC690873}" destId="{E6994C9A-E81F-470D-9B22-2C7B97782B25}" srcOrd="1" destOrd="0" parTransId="{C35295E3-77FE-4A75-87C3-1E6B43B310C3}" sibTransId="{262C5A72-3FC0-4622-8EE2-D7B31FCC5667}"/>
    <dgm:cxn modelId="{9E83B919-0527-41EA-ADDC-953B616B924E}" type="presOf" srcId="{00FFF80B-6BEE-4839-BF55-6F865CB76904}" destId="{5A6FD33D-1448-4CDA-AB0D-1EE5F86C29F0}" srcOrd="0" destOrd="0" presId="urn:microsoft.com/office/officeart/2005/8/layout/chevron2"/>
    <dgm:cxn modelId="{4457C319-A10B-42DC-BB2D-8A4D655535D4}" srcId="{38B83281-D3A8-4AF2-A316-98659D26E938}" destId="{B04F53BD-A169-4C29-B6FA-82CBE47FDC84}" srcOrd="0" destOrd="0" parTransId="{ED0A12CF-2475-4B2F-9D66-147667F427AD}" sibTransId="{8FC8AC94-EACE-4C6F-9DFF-9D923CDA78AC}"/>
    <dgm:cxn modelId="{F2975C2E-8C67-41B2-A0C2-F3B5C1B2B175}" type="presOf" srcId="{96D44DA7-FA28-4616-A675-5080F8859E0D}" destId="{82FC873C-521C-42F7-8370-1FD9D0D68326}" srcOrd="0" destOrd="0" presId="urn:microsoft.com/office/officeart/2005/8/layout/chevron2"/>
    <dgm:cxn modelId="{E29B3232-2D14-4F68-B1A1-0FB98C321853}" type="presOf" srcId="{E4205A24-9D70-4159-8BEF-ED4DD1520FCA}" destId="{82FC873C-521C-42F7-8370-1FD9D0D68326}" srcOrd="0" destOrd="1" presId="urn:microsoft.com/office/officeart/2005/8/layout/chevron2"/>
    <dgm:cxn modelId="{2C10FE5D-CE43-47A0-BD4B-9DEB83A7023D}" srcId="{629642C1-0D4D-4972-B8E1-FB5DEC690873}" destId="{9FDD8695-014D-4C45-A1ED-9E16AE5CAE99}" srcOrd="2" destOrd="0" parTransId="{A55DD307-664C-4EB9-A68D-B6D8EDAE0D4F}" sibTransId="{2C11EA58-BF10-47E7-8533-6A2E4D45A90C}"/>
    <dgm:cxn modelId="{28DACE6B-2EA0-4B65-BA2F-8D5224C4CCB1}" srcId="{38B83281-D3A8-4AF2-A316-98659D26E938}" destId="{81BB4A68-83E0-4B4D-9CD1-097AD7DC6903}" srcOrd="2" destOrd="0" parTransId="{E7663F8D-3EE4-400B-BB05-AF769965DB7E}" sibTransId="{8CBAA74F-6B7F-4E63-80BE-6E78B45A6A90}"/>
    <dgm:cxn modelId="{C0CB1850-05F3-464A-AFEA-944AB1DD49A2}" type="presOf" srcId="{38B83281-D3A8-4AF2-A316-98659D26E938}" destId="{92C1B1F9-0E05-4E48-8C5E-02E5DFEE9197}" srcOrd="0" destOrd="0" presId="urn:microsoft.com/office/officeart/2005/8/layout/chevron2"/>
    <dgm:cxn modelId="{8E610E76-714A-4900-BD01-9585BAEFF629}" type="presOf" srcId="{B04F53BD-A169-4C29-B6FA-82CBE47FDC84}" destId="{C6C27C26-F64E-46A1-BFCD-05ACC833090E}" srcOrd="0" destOrd="0" presId="urn:microsoft.com/office/officeart/2005/8/layout/chevron2"/>
    <dgm:cxn modelId="{596CCC82-6A39-4821-B140-C0586799B053}" type="presOf" srcId="{81BB4A68-83E0-4B4D-9CD1-097AD7DC6903}" destId="{B4E8D7DD-8189-4ADC-903F-0742B7C91C95}" srcOrd="0" destOrd="0" presId="urn:microsoft.com/office/officeart/2005/8/layout/chevron2"/>
    <dgm:cxn modelId="{E1F2F588-2545-452F-9A21-6AABFB2ABE91}" type="presOf" srcId="{9FDD8695-014D-4C45-A1ED-9E16AE5CAE99}" destId="{5A6FD33D-1448-4CDA-AB0D-1EE5F86C29F0}" srcOrd="0" destOrd="2" presId="urn:microsoft.com/office/officeart/2005/8/layout/chevron2"/>
    <dgm:cxn modelId="{372FDF89-E5A0-493C-BB57-339A39035B91}" type="presOf" srcId="{D7A42F3A-B7CF-4038-AFD3-566F11B7AF00}" destId="{9525C3CC-0266-42DC-8CAC-AD8F62ABDC1F}" srcOrd="0" destOrd="0" presId="urn:microsoft.com/office/officeart/2005/8/layout/chevron2"/>
    <dgm:cxn modelId="{99E8289D-DC6D-453F-B766-1D317F102C11}" srcId="{81BB4A68-83E0-4B4D-9CD1-097AD7DC6903}" destId="{D7A42F3A-B7CF-4038-AFD3-566F11B7AF00}" srcOrd="0" destOrd="0" parTransId="{A92DBD45-C687-4FC8-BB79-C00F1116DCD4}" sibTransId="{2AA14139-392C-4157-A0FA-765127E2BC60}"/>
    <dgm:cxn modelId="{2EF5E1B2-C2CD-4176-92F9-A3587BDB90F5}" srcId="{B04F53BD-A169-4C29-B6FA-82CBE47FDC84}" destId="{96D44DA7-FA28-4616-A675-5080F8859E0D}" srcOrd="0" destOrd="0" parTransId="{50584E2F-75B7-4A89-923E-8C51CE529F7F}" sibTransId="{6AE04BF8-A68B-4DB8-8E50-6D5F696B2839}"/>
    <dgm:cxn modelId="{FBD25DC6-E601-4D14-ACFE-7277693FA681}" srcId="{B04F53BD-A169-4C29-B6FA-82CBE47FDC84}" destId="{E4205A24-9D70-4159-8BEF-ED4DD1520FCA}" srcOrd="1" destOrd="0" parTransId="{52466A91-15E7-4116-82C3-384E1D471B16}" sibTransId="{847DEFEF-E266-4DF1-A55F-9BE528D50128}"/>
    <dgm:cxn modelId="{38CF5EDD-6458-4988-96B7-617617875147}" type="presOf" srcId="{629642C1-0D4D-4972-B8E1-FB5DEC690873}" destId="{CD5E202B-433B-40BE-9459-82A8F9E2AC8B}" srcOrd="0" destOrd="0" presId="urn:microsoft.com/office/officeart/2005/8/layout/chevron2"/>
    <dgm:cxn modelId="{EEE162F4-70A8-4A4B-AE92-2BE82A7BBB2D}" type="presOf" srcId="{E6994C9A-E81F-470D-9B22-2C7B97782B25}" destId="{5A6FD33D-1448-4CDA-AB0D-1EE5F86C29F0}" srcOrd="0" destOrd="1" presId="urn:microsoft.com/office/officeart/2005/8/layout/chevron2"/>
    <dgm:cxn modelId="{429158FA-5212-4DB0-B3C4-6FCB26951DCE}" srcId="{38B83281-D3A8-4AF2-A316-98659D26E938}" destId="{629642C1-0D4D-4972-B8E1-FB5DEC690873}" srcOrd="1" destOrd="0" parTransId="{FA34FB47-324B-4EB8-A1A4-7512C51B52D3}" sibTransId="{E1E6E30B-E5E3-4042-9F4A-1BF39377FB8B}"/>
    <dgm:cxn modelId="{F27DD9A0-974B-41D1-9C15-39258368F261}" type="presParOf" srcId="{92C1B1F9-0E05-4E48-8C5E-02E5DFEE9197}" destId="{6CD8FC32-DDD5-40FC-B864-4994F7EA8312}" srcOrd="0" destOrd="0" presId="urn:microsoft.com/office/officeart/2005/8/layout/chevron2"/>
    <dgm:cxn modelId="{7E59AE00-58B6-42A3-B35F-3C50100D95AF}" type="presParOf" srcId="{6CD8FC32-DDD5-40FC-B864-4994F7EA8312}" destId="{C6C27C26-F64E-46A1-BFCD-05ACC833090E}" srcOrd="0" destOrd="0" presId="urn:microsoft.com/office/officeart/2005/8/layout/chevron2"/>
    <dgm:cxn modelId="{68BB8A66-D3D1-4701-A2CE-D338FEC117E2}" type="presParOf" srcId="{6CD8FC32-DDD5-40FC-B864-4994F7EA8312}" destId="{82FC873C-521C-42F7-8370-1FD9D0D68326}" srcOrd="1" destOrd="0" presId="urn:microsoft.com/office/officeart/2005/8/layout/chevron2"/>
    <dgm:cxn modelId="{71E79B0A-FEA2-4779-B6DA-1726FFC40094}" type="presParOf" srcId="{92C1B1F9-0E05-4E48-8C5E-02E5DFEE9197}" destId="{3FC190B1-4B35-403E-8FE4-CB5A9E10C1DB}" srcOrd="1" destOrd="0" presId="urn:microsoft.com/office/officeart/2005/8/layout/chevron2"/>
    <dgm:cxn modelId="{7E3ECF9C-BA4B-498E-87BA-010AFBD4EE76}" type="presParOf" srcId="{92C1B1F9-0E05-4E48-8C5E-02E5DFEE9197}" destId="{47657BBC-CDAB-45F6-9007-47A14A7E1B96}" srcOrd="2" destOrd="0" presId="urn:microsoft.com/office/officeart/2005/8/layout/chevron2"/>
    <dgm:cxn modelId="{6B8F4C09-B015-4633-A49F-AA8EC22FED03}" type="presParOf" srcId="{47657BBC-CDAB-45F6-9007-47A14A7E1B96}" destId="{CD5E202B-433B-40BE-9459-82A8F9E2AC8B}" srcOrd="0" destOrd="0" presId="urn:microsoft.com/office/officeart/2005/8/layout/chevron2"/>
    <dgm:cxn modelId="{1083FC0C-33E3-48AC-9731-12B8A3DDD8C2}" type="presParOf" srcId="{47657BBC-CDAB-45F6-9007-47A14A7E1B96}" destId="{5A6FD33D-1448-4CDA-AB0D-1EE5F86C29F0}" srcOrd="1" destOrd="0" presId="urn:microsoft.com/office/officeart/2005/8/layout/chevron2"/>
    <dgm:cxn modelId="{6CA0A06B-C6C8-4D96-AEED-859E2022B713}" type="presParOf" srcId="{92C1B1F9-0E05-4E48-8C5E-02E5DFEE9197}" destId="{4330ADD6-1F67-4FEE-85A9-26EFD8B25063}" srcOrd="3" destOrd="0" presId="urn:microsoft.com/office/officeart/2005/8/layout/chevron2"/>
    <dgm:cxn modelId="{00071B00-9770-4DEA-A012-482E0AF25654}" type="presParOf" srcId="{92C1B1F9-0E05-4E48-8C5E-02E5DFEE9197}" destId="{576E0512-7A09-4F2F-8AF4-77863A9EB6CE}" srcOrd="4" destOrd="0" presId="urn:microsoft.com/office/officeart/2005/8/layout/chevron2"/>
    <dgm:cxn modelId="{5AB0BD82-3EDF-405C-9E96-434B208079A3}" type="presParOf" srcId="{576E0512-7A09-4F2F-8AF4-77863A9EB6CE}" destId="{B4E8D7DD-8189-4ADC-903F-0742B7C91C95}" srcOrd="0" destOrd="0" presId="urn:microsoft.com/office/officeart/2005/8/layout/chevron2"/>
    <dgm:cxn modelId="{4DE530D3-7568-428B-BB62-520326B6C253}" type="presParOf" srcId="{576E0512-7A09-4F2F-8AF4-77863A9EB6CE}" destId="{9525C3CC-0266-42DC-8CAC-AD8F62ABDC1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95C653-52F1-41EB-9B68-7DC52865770D}">
      <dsp:nvSpPr>
        <dsp:cNvPr id="0" name=""/>
        <dsp:cNvSpPr/>
      </dsp:nvSpPr>
      <dsp:spPr>
        <a:xfrm>
          <a:off x="-269145" y="0"/>
          <a:ext cx="5819869" cy="1219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描述当前活动的情节</a:t>
          </a:r>
        </a:p>
      </dsp:txBody>
      <dsp:txXfrm>
        <a:off x="-233436" y="35709"/>
        <a:ext cx="4350998" cy="1147782"/>
      </dsp:txXfrm>
    </dsp:sp>
    <dsp:sp modelId="{554EEFC2-3685-41CF-8299-C6943F192794}">
      <dsp:nvSpPr>
        <dsp:cNvPr id="0" name=""/>
        <dsp:cNvSpPr/>
      </dsp:nvSpPr>
      <dsp:spPr>
        <a:xfrm>
          <a:off x="3" y="1422399"/>
          <a:ext cx="6095996" cy="1219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发现问题，提出解决方案</a:t>
          </a:r>
        </a:p>
      </dsp:txBody>
      <dsp:txXfrm>
        <a:off x="35712" y="1458108"/>
        <a:ext cx="4554367" cy="1147782"/>
      </dsp:txXfrm>
    </dsp:sp>
    <dsp:sp modelId="{A59A7AF2-BA17-4ED8-84B8-829892CACF8D}">
      <dsp:nvSpPr>
        <dsp:cNvPr id="0" name=""/>
        <dsp:cNvSpPr/>
      </dsp:nvSpPr>
      <dsp:spPr>
        <a:xfrm>
          <a:off x="388169" y="2844799"/>
          <a:ext cx="6095996" cy="1219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描述未来使用新系统的情节</a:t>
          </a:r>
        </a:p>
      </dsp:txBody>
      <dsp:txXfrm>
        <a:off x="423878" y="2880508"/>
        <a:ext cx="4554367" cy="1147782"/>
      </dsp:txXfrm>
    </dsp:sp>
    <dsp:sp modelId="{43DB4778-83E0-4F17-9943-4746EBBDA019}">
      <dsp:nvSpPr>
        <dsp:cNvPr id="0" name=""/>
        <dsp:cNvSpPr/>
      </dsp:nvSpPr>
      <dsp:spPr>
        <a:xfrm>
          <a:off x="4320088" y="924560"/>
          <a:ext cx="792480" cy="79248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600" kern="1200"/>
        </a:p>
      </dsp:txBody>
      <dsp:txXfrm>
        <a:off x="4498396" y="924560"/>
        <a:ext cx="435864" cy="596341"/>
      </dsp:txXfrm>
    </dsp:sp>
    <dsp:sp modelId="{01D94204-8B11-4360-BC81-5D19A14E7D57}">
      <dsp:nvSpPr>
        <dsp:cNvPr id="0" name=""/>
        <dsp:cNvSpPr/>
      </dsp:nvSpPr>
      <dsp:spPr>
        <a:xfrm>
          <a:off x="4777288" y="2338832"/>
          <a:ext cx="792480" cy="79248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600" kern="1200"/>
        </a:p>
      </dsp:txBody>
      <dsp:txXfrm>
        <a:off x="4955596" y="2338832"/>
        <a:ext cx="435864" cy="5963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C27C26-F64E-46A1-BFCD-05ACC833090E}">
      <dsp:nvSpPr>
        <dsp:cNvPr id="0" name=""/>
        <dsp:cNvSpPr/>
      </dsp:nvSpPr>
      <dsp:spPr>
        <a:xfrm rot="5400000">
          <a:off x="-257609" y="271270"/>
          <a:ext cx="1717394" cy="1202176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识别需要</a:t>
          </a:r>
        </a:p>
      </dsp:txBody>
      <dsp:txXfrm rot="-5400000">
        <a:off x="0" y="614749"/>
        <a:ext cx="1202176" cy="515218"/>
      </dsp:txXfrm>
    </dsp:sp>
    <dsp:sp modelId="{82FC873C-521C-42F7-8370-1FD9D0D68326}">
      <dsp:nvSpPr>
        <dsp:cNvPr id="0" name=""/>
        <dsp:cNvSpPr/>
      </dsp:nvSpPr>
      <dsp:spPr>
        <a:xfrm rot="5400000">
          <a:off x="3792609" y="-2576772"/>
          <a:ext cx="1116306" cy="629717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500" kern="1200" dirty="0">
              <a:solidFill>
                <a:srgbClr val="FF0000"/>
              </a:solidFill>
            </a:rPr>
            <a:t>描述当前情节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500" kern="1200" dirty="0"/>
            <a:t>识别需要，即</a:t>
          </a:r>
          <a:r>
            <a:rPr lang="zh-CN" altLang="en-US" sz="2500" kern="1200" dirty="0">
              <a:solidFill>
                <a:srgbClr val="FF0000"/>
              </a:solidFill>
            </a:rPr>
            <a:t>点明问题</a:t>
          </a:r>
        </a:p>
      </dsp:txBody>
      <dsp:txXfrm rot="-5400000">
        <a:off x="1202176" y="68155"/>
        <a:ext cx="6242679" cy="1007318"/>
      </dsp:txXfrm>
    </dsp:sp>
    <dsp:sp modelId="{CD5E202B-433B-40BE-9459-82A8F9E2AC8B}">
      <dsp:nvSpPr>
        <dsp:cNvPr id="0" name=""/>
        <dsp:cNvSpPr/>
      </dsp:nvSpPr>
      <dsp:spPr>
        <a:xfrm rot="5400000">
          <a:off x="-257609" y="1943359"/>
          <a:ext cx="1717394" cy="1202176"/>
        </a:xfrm>
        <a:prstGeom prst="chevron">
          <a:avLst/>
        </a:prstGeom>
        <a:solidFill>
          <a:schemeClr val="accent2">
            <a:hueOff val="9504422"/>
            <a:satOff val="-18343"/>
            <a:lumOff val="-2355"/>
            <a:alphaOff val="0"/>
          </a:schemeClr>
        </a:solidFill>
        <a:ln w="25400" cap="flat" cmpd="sng" algn="ctr">
          <a:solidFill>
            <a:schemeClr val="accent2">
              <a:hueOff val="9504422"/>
              <a:satOff val="-18343"/>
              <a:lumOff val="-23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建立</a:t>
          </a:r>
        </a:p>
      </dsp:txBody>
      <dsp:txXfrm rot="-5400000">
        <a:off x="0" y="2286838"/>
        <a:ext cx="1202176" cy="515218"/>
      </dsp:txXfrm>
    </dsp:sp>
    <dsp:sp modelId="{5A6FD33D-1448-4CDA-AB0D-1EE5F86C29F0}">
      <dsp:nvSpPr>
        <dsp:cNvPr id="0" name=""/>
        <dsp:cNvSpPr/>
      </dsp:nvSpPr>
      <dsp:spPr>
        <a:xfrm rot="5400000">
          <a:off x="3493043" y="-857096"/>
          <a:ext cx="1715439" cy="629717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9504422"/>
              <a:satOff val="-18343"/>
              <a:lumOff val="-23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500" kern="1200" dirty="0"/>
            <a:t>考虑解决方案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500" kern="1200" dirty="0">
              <a:solidFill>
                <a:srgbClr val="FF0000"/>
              </a:solidFill>
            </a:rPr>
            <a:t>描述未来情节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500" kern="1200" dirty="0">
              <a:solidFill>
                <a:srgbClr val="FF0000"/>
              </a:solidFill>
            </a:rPr>
            <a:t>用例</a:t>
          </a:r>
        </a:p>
      </dsp:txBody>
      <dsp:txXfrm rot="-5400000">
        <a:off x="1202177" y="1517511"/>
        <a:ext cx="6213432" cy="1547957"/>
      </dsp:txXfrm>
    </dsp:sp>
    <dsp:sp modelId="{B4E8D7DD-8189-4ADC-903F-0742B7C91C95}">
      <dsp:nvSpPr>
        <dsp:cNvPr id="0" name=""/>
        <dsp:cNvSpPr/>
      </dsp:nvSpPr>
      <dsp:spPr>
        <a:xfrm rot="5400000">
          <a:off x="-257609" y="3621697"/>
          <a:ext cx="1717394" cy="1202176"/>
        </a:xfrm>
        <a:prstGeom prst="chevron">
          <a:avLst/>
        </a:prstGeom>
        <a:solidFill>
          <a:schemeClr val="accent2">
            <a:hueOff val="19008843"/>
            <a:satOff val="-36686"/>
            <a:lumOff val="-4710"/>
            <a:alphaOff val="0"/>
          </a:schemeClr>
        </a:solidFill>
        <a:ln w="25400" cap="flat" cmpd="sng" algn="ctr">
          <a:solidFill>
            <a:schemeClr val="accent2">
              <a:hueOff val="19008843"/>
              <a:satOff val="-36686"/>
              <a:lumOff val="-471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交互需求</a:t>
          </a:r>
        </a:p>
      </dsp:txBody>
      <dsp:txXfrm rot="-5400000">
        <a:off x="0" y="3965176"/>
        <a:ext cx="1202176" cy="515218"/>
      </dsp:txXfrm>
    </dsp:sp>
    <dsp:sp modelId="{9525C3CC-0266-42DC-8CAC-AD8F62ABDC1F}">
      <dsp:nvSpPr>
        <dsp:cNvPr id="0" name=""/>
        <dsp:cNvSpPr/>
      </dsp:nvSpPr>
      <dsp:spPr>
        <a:xfrm rot="5400000">
          <a:off x="3792609" y="768781"/>
          <a:ext cx="1116306" cy="629717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19008843"/>
              <a:satOff val="-36686"/>
              <a:lumOff val="-471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500" kern="1200" dirty="0">
              <a:solidFill>
                <a:srgbClr val="FF0000"/>
              </a:solidFill>
            </a:rPr>
            <a:t>基本用例</a:t>
          </a:r>
        </a:p>
      </dsp:txBody>
      <dsp:txXfrm rot="-5400000">
        <a:off x="1202176" y="3413708"/>
        <a:ext cx="6242679" cy="10073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>
            <a:extLst>
              <a:ext uri="{FF2B5EF4-FFF2-40B4-BE49-F238E27FC236}">
                <a16:creationId xmlns:a16="http://schemas.microsoft.com/office/drawing/2014/main" id="{8FF55599-B73B-BB73-3F1E-10B3947A11B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buFontTx/>
              <a:buNone/>
              <a:defRPr kumimoji="1"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5171" name="Rectangle 3">
            <a:extLst>
              <a:ext uri="{FF2B5EF4-FFF2-40B4-BE49-F238E27FC236}">
                <a16:creationId xmlns:a16="http://schemas.microsoft.com/office/drawing/2014/main" id="{3C119A69-4CBE-D948-1BF5-26DE2D4705CC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buFontTx/>
              <a:buNone/>
              <a:defRPr kumimoji="1"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5172" name="Rectangle 4">
            <a:extLst>
              <a:ext uri="{FF2B5EF4-FFF2-40B4-BE49-F238E27FC236}">
                <a16:creationId xmlns:a16="http://schemas.microsoft.com/office/drawing/2014/main" id="{7FE691A1-853C-DF84-3172-6A6FD3AF8D18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buFontTx/>
              <a:buNone/>
              <a:defRPr kumimoji="1"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5173" name="Rectangle 5">
            <a:extLst>
              <a:ext uri="{FF2B5EF4-FFF2-40B4-BE49-F238E27FC236}">
                <a16:creationId xmlns:a16="http://schemas.microsoft.com/office/drawing/2014/main" id="{0DEC4402-2F36-DCFB-E879-B8CB89EA4C2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B5A788"/>
                </a:solidFill>
              </a:defRPr>
            </a:lvl1pPr>
          </a:lstStyle>
          <a:p>
            <a:fld id="{3D34CA75-85BB-4600-B29C-A1C7724F538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C55A453A-7B11-8AF9-7E88-AC63C692279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buFontTx/>
              <a:buNone/>
              <a:defRPr kumimoji="1"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C2AE0912-6C5A-58E2-4F71-582A6CFB902D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buFontTx/>
              <a:buNone/>
              <a:defRPr kumimoji="1"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44" name="Rectangle 4">
            <a:extLst>
              <a:ext uri="{FF2B5EF4-FFF2-40B4-BE49-F238E27FC236}">
                <a16:creationId xmlns:a16="http://schemas.microsoft.com/office/drawing/2014/main" id="{5B71F614-9799-A78F-CA48-1570C353DDDD}"/>
              </a:ext>
            </a:extLst>
          </p:cNvPr>
          <p:cNvSpPr>
            <a:spLocks noChangeArrowheads="1" noTextEdit="1"/>
          </p:cNvSpPr>
          <p:nvPr>
            <p:ph type="sldImg" idx="4294967295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CB61FDEB-6263-043B-60CE-D566AAECED2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14291CD0-C260-7746-442B-18EA3BC7E4F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buFontTx/>
              <a:buNone/>
              <a:defRPr kumimoji="1"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FF650AE9-0AB3-CAE1-80AC-FF68A54AB1D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31ECDBF-C491-42B9-B5CE-17BCD6975EB6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145F4931-DCE6-A7D9-4ABC-7CF92F9C5CAB}"/>
              </a:ext>
            </a:extLst>
          </p:cNvPr>
          <p:cNvSpPr/>
          <p:nvPr/>
        </p:nvSpPr>
        <p:spPr>
          <a:xfrm>
            <a:off x="921433" y="1413801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3" name="椭圆 13">
            <a:extLst>
              <a:ext uri="{FF2B5EF4-FFF2-40B4-BE49-F238E27FC236}">
                <a16:creationId xmlns:a16="http://schemas.microsoft.com/office/drawing/2014/main" id="{5C326E9A-0E13-2A00-78B2-AFC46B239231}"/>
              </a:ext>
            </a:extLst>
          </p:cNvPr>
          <p:cNvSpPr/>
          <p:nvPr/>
        </p:nvSpPr>
        <p:spPr>
          <a:xfrm>
            <a:off x="1157288" y="1344613"/>
            <a:ext cx="63500" cy="65087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14" name="标题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en-US" noProof="1"/>
          </a:p>
        </p:txBody>
      </p:sp>
      <p:sp>
        <p:nvSpPr>
          <p:cNvPr id="22" name="副标题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305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单击此处编辑母版副标题样式</a:t>
            </a:r>
            <a:endParaRPr lang="en-US" noProof="1"/>
          </a:p>
        </p:txBody>
      </p:sp>
      <p:sp>
        <p:nvSpPr>
          <p:cNvPr id="4" name="日期占位符 6">
            <a:extLst>
              <a:ext uri="{FF2B5EF4-FFF2-40B4-BE49-F238E27FC236}">
                <a16:creationId xmlns:a16="http://schemas.microsoft.com/office/drawing/2014/main" id="{F8A52950-6563-3A48-A436-0E2571B37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9">
            <a:extLst>
              <a:ext uri="{FF2B5EF4-FFF2-40B4-BE49-F238E27FC236}">
                <a16:creationId xmlns:a16="http://schemas.microsoft.com/office/drawing/2014/main" id="{D933841B-3E92-39F7-4598-79445D768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9">
            <a:extLst>
              <a:ext uri="{FF2B5EF4-FFF2-40B4-BE49-F238E27FC236}">
                <a16:creationId xmlns:a16="http://schemas.microsoft.com/office/drawing/2014/main" id="{6983A728-324E-2E19-B2D7-6A2C898E7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052FB9F-C310-40EF-BF80-0CB2FCEBA61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965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  <a:endParaRPr lang="en-US" noProof="1"/>
          </a:p>
        </p:txBody>
      </p:sp>
      <p:sp>
        <p:nvSpPr>
          <p:cNvPr id="4" name="日期占位符 23">
            <a:extLst>
              <a:ext uri="{FF2B5EF4-FFF2-40B4-BE49-F238E27FC236}">
                <a16:creationId xmlns:a16="http://schemas.microsoft.com/office/drawing/2014/main" id="{2AB78C99-B0DD-A0D4-7F95-27D178BC5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9">
            <a:extLst>
              <a:ext uri="{FF2B5EF4-FFF2-40B4-BE49-F238E27FC236}">
                <a16:creationId xmlns:a16="http://schemas.microsoft.com/office/drawing/2014/main" id="{DDDC2544-2E16-F772-A689-3F8BC7910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21">
            <a:extLst>
              <a:ext uri="{FF2B5EF4-FFF2-40B4-BE49-F238E27FC236}">
                <a16:creationId xmlns:a16="http://schemas.microsoft.com/office/drawing/2014/main" id="{4FC51A2C-D5D1-C8A2-7EE8-8575AEE6F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43CF89-B0AC-4184-A1CB-19E79C1FA39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28512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  <a:endParaRPr lang="en-US" noProof="1"/>
          </a:p>
        </p:txBody>
      </p:sp>
      <p:sp>
        <p:nvSpPr>
          <p:cNvPr id="4" name="日期占位符 23">
            <a:extLst>
              <a:ext uri="{FF2B5EF4-FFF2-40B4-BE49-F238E27FC236}">
                <a16:creationId xmlns:a16="http://schemas.microsoft.com/office/drawing/2014/main" id="{31760D8B-627D-F9DE-408C-C89A45027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9">
            <a:extLst>
              <a:ext uri="{FF2B5EF4-FFF2-40B4-BE49-F238E27FC236}">
                <a16:creationId xmlns:a16="http://schemas.microsoft.com/office/drawing/2014/main" id="{C56C2757-E8FF-B2F1-E971-DDB7730C7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21">
            <a:extLst>
              <a:ext uri="{FF2B5EF4-FFF2-40B4-BE49-F238E27FC236}">
                <a16:creationId xmlns:a16="http://schemas.microsoft.com/office/drawing/2014/main" id="{B49EA7F9-001C-1119-AD18-81AFA42DE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505139-90C8-4612-BC80-EFC9C0C6F82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92565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533400"/>
            <a:ext cx="7772400" cy="533400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066800"/>
            <a:ext cx="3810000" cy="4419600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3810000" cy="4419600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64DCB7E-A6F9-BFF0-E8EF-A79DDE617F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629400" y="61722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9D25E757-78A3-47A0-9D64-7D6A62A7704C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6936E805-5C7A-A846-9591-9277B1019F9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8C0FD9CF-88B3-C9BC-A013-B8C7CD51CD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5952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  <a:endParaRPr lang="en-US" noProof="1"/>
          </a:p>
        </p:txBody>
      </p:sp>
      <p:sp>
        <p:nvSpPr>
          <p:cNvPr id="4" name="日期占位符 23">
            <a:extLst>
              <a:ext uri="{FF2B5EF4-FFF2-40B4-BE49-F238E27FC236}">
                <a16:creationId xmlns:a16="http://schemas.microsoft.com/office/drawing/2014/main" id="{68D8449C-E539-CF2C-70D7-A3A095E8C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9">
            <a:extLst>
              <a:ext uri="{FF2B5EF4-FFF2-40B4-BE49-F238E27FC236}">
                <a16:creationId xmlns:a16="http://schemas.microsoft.com/office/drawing/2014/main" id="{E584A224-AABF-40D9-7D44-616D6A988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21">
            <a:extLst>
              <a:ext uri="{FF2B5EF4-FFF2-40B4-BE49-F238E27FC236}">
                <a16:creationId xmlns:a16="http://schemas.microsoft.com/office/drawing/2014/main" id="{AE468609-F198-54AF-0B0B-A48A51AF8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7DA69DD-DB97-4E6D-84A5-CEF0171201D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16137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B885DE5-7444-B88E-47CD-545C547DF0B7}"/>
              </a:ext>
            </a:extLst>
          </p:cNvPr>
          <p:cNvSpPr/>
          <p:nvPr/>
        </p:nvSpPr>
        <p:spPr>
          <a:xfrm>
            <a:off x="2282825" y="0"/>
            <a:ext cx="6858000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847FF1C-7845-D0E7-7D3B-19A92C5D5BEF}"/>
              </a:ext>
            </a:extLst>
          </p:cNvPr>
          <p:cNvSpPr/>
          <p:nvPr/>
        </p:nvSpPr>
        <p:spPr bwMode="invGray">
          <a:xfrm>
            <a:off x="2286000" y="0"/>
            <a:ext cx="76200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7F50F9C5-215D-62C2-1541-20F4BA8A0603}"/>
              </a:ext>
            </a:extLst>
          </p:cNvPr>
          <p:cNvSpPr/>
          <p:nvPr/>
        </p:nvSpPr>
        <p:spPr>
          <a:xfrm>
            <a:off x="2172320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D8A0D650-C0D2-B3E7-B7E9-7FE54EA06FA0}"/>
              </a:ext>
            </a:extLst>
          </p:cNvPr>
          <p:cNvSpPr/>
          <p:nvPr/>
        </p:nvSpPr>
        <p:spPr>
          <a:xfrm>
            <a:off x="2408238" y="2746375"/>
            <a:ext cx="63500" cy="63500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415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BABECD3C-3615-2CB9-A818-A318B6AD3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D5DCB4B6-4579-D193-E7F0-688B1CB18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A1953296-1DD1-BE0C-6C0F-B304326DB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FAB31B-BD7F-4BC6-ADEF-53472E5ED82F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7670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  <a:endParaRPr 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  <a:endParaRPr lang="en-US" noProof="1"/>
          </a:p>
        </p:txBody>
      </p:sp>
      <p:sp>
        <p:nvSpPr>
          <p:cNvPr id="5" name="日期占位符 23">
            <a:extLst>
              <a:ext uri="{FF2B5EF4-FFF2-40B4-BE49-F238E27FC236}">
                <a16:creationId xmlns:a16="http://schemas.microsoft.com/office/drawing/2014/main" id="{483DDA24-B4C7-8DA3-B43C-FD6F3AF24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9">
            <a:extLst>
              <a:ext uri="{FF2B5EF4-FFF2-40B4-BE49-F238E27FC236}">
                <a16:creationId xmlns:a16="http://schemas.microsoft.com/office/drawing/2014/main" id="{E7F9EA85-1240-1E1E-78D9-F5C13654B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21">
            <a:extLst>
              <a:ext uri="{FF2B5EF4-FFF2-40B4-BE49-F238E27FC236}">
                <a16:creationId xmlns:a16="http://schemas.microsoft.com/office/drawing/2014/main" id="{A04F49FC-FCE0-AC40-B925-10DFA92D6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20390C-D4CE-421B-B20A-E5384819EC2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95012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/>
          <a:lstStyle>
            <a:lvl1pPr algn="ctr">
              <a:defRPr sz="4500" b="1" cap="none" baseline="0"/>
            </a:lvl1pPr>
          </a:lstStyle>
          <a:p>
            <a:r>
              <a:rPr lang="zh-CN" altLang="en-US" noProof="1"/>
              <a:t>单击此处编辑母版标题样式</a:t>
            </a:r>
            <a:endParaRPr 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135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135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065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  <a:endParaRPr 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065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  <a:endParaRPr lang="en-US" noProof="1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E4C4428-A74B-F1CA-F0B6-B582AD59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35C0CA5-B263-736E-20B3-FBB2208B2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5F3E454-316A-A299-D79B-3A792FA34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E6A422-B05D-4ACE-88A5-80CE41CF9B6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18279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en-US" noProof="1"/>
          </a:p>
        </p:txBody>
      </p:sp>
      <p:sp>
        <p:nvSpPr>
          <p:cNvPr id="3" name="日期占位符 23">
            <a:extLst>
              <a:ext uri="{FF2B5EF4-FFF2-40B4-BE49-F238E27FC236}">
                <a16:creationId xmlns:a16="http://schemas.microsoft.com/office/drawing/2014/main" id="{A96B075C-CCB5-E252-DEA2-47A9E6E56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页脚占位符 9">
            <a:extLst>
              <a:ext uri="{FF2B5EF4-FFF2-40B4-BE49-F238E27FC236}">
                <a16:creationId xmlns:a16="http://schemas.microsoft.com/office/drawing/2014/main" id="{197DEF9B-DC3F-0BC9-4522-A830241D6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21">
            <a:extLst>
              <a:ext uri="{FF2B5EF4-FFF2-40B4-BE49-F238E27FC236}">
                <a16:creationId xmlns:a16="http://schemas.microsoft.com/office/drawing/2014/main" id="{1997D1A8-5657-2717-BC42-DC4520425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B35829-FD40-482C-B4B8-6178CF62D86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52902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F18D73B-489D-1EB9-F17C-99907CBE3752}"/>
              </a:ext>
            </a:extLst>
          </p:cNvPr>
          <p:cNvSpPr/>
          <p:nvPr/>
        </p:nvSpPr>
        <p:spPr>
          <a:xfrm>
            <a:off x="1014413" y="0"/>
            <a:ext cx="8129587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CCE0960-7CB6-F86A-2C40-8F675E7971A0}"/>
              </a:ext>
            </a:extLst>
          </p:cNvPr>
          <p:cNvSpPr/>
          <p:nvPr/>
        </p:nvSpPr>
        <p:spPr bwMode="invGray">
          <a:xfrm>
            <a:off x="1014413" y="0"/>
            <a:ext cx="73025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4" name="日期占位符 1">
            <a:extLst>
              <a:ext uri="{FF2B5EF4-FFF2-40B4-BE49-F238E27FC236}">
                <a16:creationId xmlns:a16="http://schemas.microsoft.com/office/drawing/2014/main" id="{AD7AE66A-F75B-CC93-6C10-C0FF4247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2">
            <a:extLst>
              <a:ext uri="{FF2B5EF4-FFF2-40B4-BE49-F238E27FC236}">
                <a16:creationId xmlns:a16="http://schemas.microsoft.com/office/drawing/2014/main" id="{23374CE2-2B57-B943-45BE-F18946EB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15C105E7-2370-A8CF-F647-EDA7AC80F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BECBD4B-EB8F-419F-B799-B489AE1D799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0333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</a:lstStyle>
          <a:p>
            <a:r>
              <a:rPr lang="zh-CN" altLang="en-US" noProof="1"/>
              <a:t>单击此处编辑母版标题样式</a:t>
            </a:r>
            <a:endParaRPr 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  <a:endParaRPr lang="en-US" noProof="1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5114BB-9C55-B8C2-6D41-34977F009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2E5D76-0696-C877-529D-BFC9B8AF7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A09CA6-05B1-7500-D6DE-30D7EE536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FD2F56A-E00D-47CD-B550-2019B48F53A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4299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87D8334-35C8-0F10-3B28-827B5095451C}"/>
              </a:ext>
            </a:extLst>
          </p:cNvPr>
          <p:cNvSpPr/>
          <p:nvPr/>
        </p:nvSpPr>
        <p:spPr>
          <a:xfrm>
            <a:off x="761999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tIns="274320">
            <a:normAutofit/>
          </a:bodyPr>
          <a:lstStyle/>
          <a:p>
            <a:pPr indent="-283210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 panose="05020102010507070707"/>
              <a:buNone/>
              <a:defRPr/>
            </a:pPr>
            <a:endParaRPr lang="en-US" sz="3200">
              <a:latin typeface="+mn-lt"/>
              <a:ea typeface="+mn-ea"/>
            </a:endParaRPr>
          </a:p>
        </p:txBody>
      </p:sp>
      <p:sp>
        <p:nvSpPr>
          <p:cNvPr id="6" name="流程图: 过程 5">
            <a:extLst>
              <a:ext uri="{FF2B5EF4-FFF2-40B4-BE49-F238E27FC236}">
                <a16:creationId xmlns:a16="http://schemas.microsoft.com/office/drawing/2014/main" id="{3CC5A6FA-9B26-4F7A-C2D4-9CF9FE7E2878}"/>
              </a:ext>
            </a:extLst>
          </p:cNvPr>
          <p:cNvSpPr/>
          <p:nvPr/>
        </p:nvSpPr>
        <p:spPr>
          <a:xfrm rot="19468671">
            <a:off x="396875" y="954088"/>
            <a:ext cx="685800" cy="204787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7" name="流程图: 过程 6">
            <a:extLst>
              <a:ext uri="{FF2B5EF4-FFF2-40B4-BE49-F238E27FC236}">
                <a16:creationId xmlns:a16="http://schemas.microsoft.com/office/drawing/2014/main" id="{D780F27F-DDAA-B5D8-98F4-83691221527A}"/>
              </a:ext>
            </a:extLst>
          </p:cNvPr>
          <p:cNvSpPr/>
          <p:nvPr/>
        </p:nvSpPr>
        <p:spPr>
          <a:xfrm rot="2103354" flipH="1">
            <a:off x="5003800" y="936625"/>
            <a:ext cx="649288" cy="204788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tIns="274320">
            <a:normAutofit/>
          </a:bodyPr>
          <a:lstStyle>
            <a:lvl1pPr indent="0">
              <a:buNone/>
              <a:defRPr sz="3200"/>
            </a:lvl1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4">
            <a:extLst>
              <a:ext uri="{FF2B5EF4-FFF2-40B4-BE49-F238E27FC236}">
                <a16:creationId xmlns:a16="http://schemas.microsoft.com/office/drawing/2014/main" id="{80BD293D-D9E0-9B4A-5838-BE4CE6C66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页脚占位符 5">
            <a:extLst>
              <a:ext uri="{FF2B5EF4-FFF2-40B4-BE49-F238E27FC236}">
                <a16:creationId xmlns:a16="http://schemas.microsoft.com/office/drawing/2014/main" id="{9F1D5BB3-53F1-2CF2-4E51-9C78BE039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6">
            <a:extLst>
              <a:ext uri="{FF2B5EF4-FFF2-40B4-BE49-F238E27FC236}">
                <a16:creationId xmlns:a16="http://schemas.microsoft.com/office/drawing/2014/main" id="{501B37F7-FFBB-AC98-E493-CF0C1AB68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5FB427-C19F-4203-AA57-6E6B96A16BD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63824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饼形 6">
            <a:extLst>
              <a:ext uri="{FF2B5EF4-FFF2-40B4-BE49-F238E27FC236}">
                <a16:creationId xmlns:a16="http://schemas.microsoft.com/office/drawing/2014/main" id="{568B12EE-A93B-8D52-4B1A-EAEBAA4EC424}"/>
              </a:ext>
            </a:extLst>
          </p:cNvPr>
          <p:cNvSpPr/>
          <p:nvPr/>
        </p:nvSpPr>
        <p:spPr>
          <a:xfrm>
            <a:off x="-815975" y="-815975"/>
            <a:ext cx="1638300" cy="1638300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188BD4CB-C008-ACB1-1094-EDB6D86F927A}"/>
              </a:ext>
            </a:extLst>
          </p:cNvPr>
          <p:cNvSpPr/>
          <p:nvPr/>
        </p:nvSpPr>
        <p:spPr>
          <a:xfrm>
            <a:off x="168275" y="20638"/>
            <a:ext cx="1703388" cy="1703387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11" name="同心圆 10">
            <a:extLst>
              <a:ext uri="{FF2B5EF4-FFF2-40B4-BE49-F238E27FC236}">
                <a16:creationId xmlns:a16="http://schemas.microsoft.com/office/drawing/2014/main" id="{B52F57FA-4126-EA10-9AB2-9A25AB82BA4D}"/>
              </a:ext>
            </a:extLst>
          </p:cNvPr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BDA6AD5-1100-45B5-12EA-B0CEC02C8C6E}"/>
              </a:ext>
            </a:extLst>
          </p:cNvPr>
          <p:cNvSpPr/>
          <p:nvPr/>
        </p:nvSpPr>
        <p:spPr>
          <a:xfrm>
            <a:off x="1012825" y="0"/>
            <a:ext cx="8131175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  <p:sp>
        <p:nvSpPr>
          <p:cNvPr id="5" name="标题占位符 4">
            <a:extLst>
              <a:ext uri="{FF2B5EF4-FFF2-40B4-BE49-F238E27FC236}">
                <a16:creationId xmlns:a16="http://schemas.microsoft.com/office/drawing/2014/main" id="{8053E31F-5915-E0AD-AFD9-34D533DA2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100" y="274638"/>
            <a:ext cx="749935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zh-CN" altLang="en-US" noProof="1"/>
              <a:t>单击此处编辑母版标题样式</a:t>
            </a:r>
            <a:endParaRPr lang="en-US" noProof="1"/>
          </a:p>
        </p:txBody>
      </p:sp>
      <p:sp>
        <p:nvSpPr>
          <p:cNvPr id="1031" name="文本占位符 8">
            <a:extLst>
              <a:ext uri="{FF2B5EF4-FFF2-40B4-BE49-F238E27FC236}">
                <a16:creationId xmlns:a16="http://schemas.microsoft.com/office/drawing/2014/main" id="{CBD210A1-6A51-9875-BCDE-A5DA07C09C8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1435100" y="1447800"/>
            <a:ext cx="749935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/>
          </a:p>
        </p:txBody>
      </p:sp>
      <p:sp>
        <p:nvSpPr>
          <p:cNvPr id="24" name="日期占位符 23">
            <a:extLst>
              <a:ext uri="{FF2B5EF4-FFF2-40B4-BE49-F238E27FC236}">
                <a16:creationId xmlns:a16="http://schemas.microsoft.com/office/drawing/2014/main" id="{68732E39-83F2-9AA2-BC68-EF38B32078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buFontTx/>
              <a:buNone/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7135EE7E-A922-6510-5B8B-DA57E33EB3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buFontTx/>
              <a:buNone/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2" name="灯片编号占位符 21">
            <a:extLst>
              <a:ext uri="{FF2B5EF4-FFF2-40B4-BE49-F238E27FC236}">
                <a16:creationId xmlns:a16="http://schemas.microsoft.com/office/drawing/2014/main" id="{614BA133-7EDD-65E5-18E7-4479D2076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3775" y="6305550"/>
            <a:ext cx="457200" cy="4762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B5A788"/>
                </a:solidFill>
              </a:defRPr>
            </a:lvl1pPr>
          </a:lstStyle>
          <a:p>
            <a:fld id="{2C035CCD-7221-4103-BAA7-F0EF9E2237E4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9192CD4-E7C2-EEFC-DFE3-1364706E9C7D}"/>
              </a:ext>
            </a:extLst>
          </p:cNvPr>
          <p:cNvSpPr/>
          <p:nvPr/>
        </p:nvSpPr>
        <p:spPr bwMode="invGray">
          <a:xfrm>
            <a:off x="1014413" y="0"/>
            <a:ext cx="73025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6" r:id="rId2"/>
    <p:sldLayoutId id="2147483758" r:id="rId3"/>
    <p:sldLayoutId id="2147483755" r:id="rId4"/>
    <p:sldLayoutId id="2147483759" r:id="rId5"/>
    <p:sldLayoutId id="2147483754" r:id="rId6"/>
    <p:sldLayoutId id="2147483760" r:id="rId7"/>
    <p:sldLayoutId id="2147483761" r:id="rId8"/>
    <p:sldLayoutId id="2147483762" r:id="rId9"/>
    <p:sldLayoutId id="2147483753" r:id="rId10"/>
    <p:sldLayoutId id="2147483752" r:id="rId11"/>
    <p:sldLayoutId id="2147483763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300" kern="1200">
          <a:solidFill>
            <a:srgbClr val="572314"/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  <a:ea typeface="华文中宋" panose="0201060004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  <a:ea typeface="华文中宋" panose="0201060004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  <a:ea typeface="华文中宋" panose="0201060004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  <a:ea typeface="华文中宋" panose="0201060004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  <a:ea typeface="华文中宋" panose="0201060004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  <a:ea typeface="华文中宋" panose="0201060004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  <a:ea typeface="华文中宋" panose="0201060004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300">
          <a:solidFill>
            <a:srgbClr val="572314"/>
          </a:solidFill>
          <a:latin typeface="Gill Sans MT" panose="020B0502020104020203" pitchFamily="34" charset="0"/>
          <a:ea typeface="华文中宋" panose="02010600040101010101" pitchFamily="2" charset="-122"/>
        </a:defRPr>
      </a:lvl9pPr>
    </p:titleStyle>
    <p:bodyStyle>
      <a:lvl1pPr marL="365125" indent="-282575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80000"/>
        <a:buFont typeface="Wingdings 2" panose="05020102010507070707" pitchFamily="82" charset="2"/>
        <a:buChar char="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36538" algn="l" rtl="0" eaLnBrk="0" fontAlgn="base" hangingPunct="0">
        <a:spcBef>
          <a:spcPts val="550"/>
        </a:spcBef>
        <a:spcAft>
          <a:spcPct val="0"/>
        </a:spcAft>
        <a:buClr>
          <a:schemeClr val="accent1"/>
        </a:buClr>
        <a:buFont typeface="Verdana" panose="020B0604030504040204" pitchFamily="34" charset="0"/>
        <a:buChar char="◦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5825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 2" panose="05020102010507070707" pitchFamily="82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173038" algn="l" rtl="0" eaLnBrk="0" fontAlgn="base" hangingPunct="0">
        <a:spcBef>
          <a:spcPct val="20000"/>
        </a:spcBef>
        <a:spcAft>
          <a:spcPct val="0"/>
        </a:spcAft>
        <a:buClr>
          <a:srgbClr val="C32D2E"/>
        </a:buClr>
        <a:buFont typeface="Wingdings 2" panose="05020102010507070707" pitchFamily="82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6988" indent="-182563" algn="l" rtl="0" eaLnBrk="0" fontAlgn="base" hangingPunct="0">
        <a:spcBef>
          <a:spcPct val="20000"/>
        </a:spcBef>
        <a:spcAft>
          <a:spcPct val="0"/>
        </a:spcAft>
        <a:buClr>
          <a:srgbClr val="84AA33"/>
        </a:buClr>
        <a:buFont typeface="Wingdings 2" panose="05020102010507070707" pitchFamily="82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 panose="05020102010507070707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8945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 panose="05020102010507070707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 panose="05020102010507070707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425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 panose="05020102010507070707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58" name="Rectangle 2">
            <a:extLst>
              <a:ext uri="{FF2B5EF4-FFF2-40B4-BE49-F238E27FC236}">
                <a16:creationId xmlns:a16="http://schemas.microsoft.com/office/drawing/2014/main" id="{61A0F353-05C2-20A6-7D49-ABA4C270ABA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431925" y="360363"/>
            <a:ext cx="7407275" cy="147161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sz="3600" dirty="0">
                <a:solidFill>
                  <a:schemeClr val="tx2">
                    <a:satMod val="130000"/>
                  </a:schemeClr>
                </a:solidFill>
              </a:rPr>
              <a:t>交互设计</a:t>
            </a:r>
            <a:r>
              <a:rPr lang="en-US" altLang="zh-CN" sz="3600" dirty="0">
                <a:solidFill>
                  <a:schemeClr val="tx2">
                    <a:satMod val="130000"/>
                  </a:schemeClr>
                </a:solidFill>
              </a:rPr>
              <a:t>—</a:t>
            </a:r>
            <a:r>
              <a:rPr lang="zh-CN" altLang="en-US" sz="3600" dirty="0">
                <a:solidFill>
                  <a:schemeClr val="tx2">
                    <a:satMod val="130000"/>
                  </a:schemeClr>
                </a:solidFill>
              </a:rPr>
              <a:t>超越人机交互</a:t>
            </a:r>
            <a:br>
              <a:rPr lang="zh-CN" altLang="en-US" sz="3600" dirty="0">
                <a:solidFill>
                  <a:schemeClr val="tx2">
                    <a:satMod val="130000"/>
                  </a:schemeClr>
                </a:solidFill>
              </a:rPr>
            </a:br>
            <a:r>
              <a:rPr lang="zh-CN" altLang="en-US" sz="3600" dirty="0">
                <a:solidFill>
                  <a:schemeClr val="tx2">
                    <a:satMod val="130000"/>
                  </a:schemeClr>
                </a:solidFill>
              </a:rPr>
              <a:t>		</a:t>
            </a:r>
            <a:endParaRPr lang="zh-CN" altLang="en-US" sz="2800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98227FEF-1C70-8473-483C-8978AEDEB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1925" y="1849438"/>
            <a:ext cx="7407275" cy="1752600"/>
          </a:xfrm>
        </p:spPr>
        <p:txBody>
          <a:bodyPr/>
          <a:lstStyle/>
          <a:p>
            <a:pPr algn="ctr">
              <a:buFont typeface="Wingdings 2" panose="05020102010507070707" pitchFamily="18" charset="2"/>
              <a:buNone/>
              <a:defRPr/>
            </a:pPr>
            <a:r>
              <a:rPr lang="zh-CN" altLang="en-US" sz="2400" dirty="0">
                <a:solidFill>
                  <a:schemeClr val="tx2">
                    <a:satMod val="130000"/>
                  </a:schemeClr>
                </a:solidFill>
              </a:rPr>
              <a:t>第</a:t>
            </a:r>
            <a:r>
              <a:rPr lang="en-US" altLang="zh-CN" sz="2400" dirty="0">
                <a:solidFill>
                  <a:schemeClr val="tx2">
                    <a:satMod val="130000"/>
                  </a:schemeClr>
                </a:solidFill>
              </a:rPr>
              <a:t>7</a:t>
            </a:r>
            <a:r>
              <a:rPr lang="zh-CN" altLang="en-US" sz="2400" dirty="0">
                <a:solidFill>
                  <a:schemeClr val="tx2">
                    <a:satMod val="130000"/>
                  </a:schemeClr>
                </a:solidFill>
              </a:rPr>
              <a:t>章 识别需要与建立需求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02" name="Rectangle 2">
            <a:extLst>
              <a:ext uri="{FF2B5EF4-FFF2-40B4-BE49-F238E27FC236}">
                <a16:creationId xmlns:a16="http://schemas.microsoft.com/office/drawing/2014/main" id="{E6F48E8D-6F9E-A45E-4274-F8F086B2BA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7.2.4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为什么建立需求</a:t>
            </a:r>
          </a:p>
        </p:txBody>
      </p:sp>
      <p:sp>
        <p:nvSpPr>
          <p:cNvPr id="358403" name="Rectangle 3">
            <a:extLst>
              <a:ext uri="{FF2B5EF4-FFF2-40B4-BE49-F238E27FC236}">
                <a16:creationId xmlns:a16="http://schemas.microsoft.com/office/drawing/2014/main" id="{76B1B1E0-D711-8049-3451-447FD624C0D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14438" y="1447800"/>
            <a:ext cx="7720012" cy="4800600"/>
          </a:xfrm>
        </p:spPr>
        <p:txBody>
          <a:bodyPr>
            <a:normAutofit fontScale="85000" lnSpcReduction="2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C00000"/>
                </a:solidFill>
              </a:rPr>
              <a:t>项目成功的必要条件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需求：指定</a:t>
            </a:r>
            <a:r>
              <a:rPr lang="zh-CN" altLang="en-US" b="1" dirty="0">
                <a:solidFill>
                  <a:srgbClr val="C00000"/>
                </a:solidFill>
              </a:rPr>
              <a:t>系统或产品必须做什么</a:t>
            </a:r>
            <a:r>
              <a:rPr lang="zh-CN" altLang="en-US" dirty="0"/>
              <a:t>，包括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功能、性能、与其他系统的接口、必须满足的限制</a:t>
            </a:r>
            <a:r>
              <a:rPr lang="zh-CN" altLang="en-US" dirty="0"/>
              <a:t>等</a:t>
            </a:r>
            <a:endParaRPr lang="en-US" altLang="zh-CN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C00000"/>
                </a:solidFill>
              </a:rPr>
              <a:t>理解产品需求</a:t>
            </a:r>
            <a:r>
              <a:rPr lang="zh-CN" altLang="en-US" dirty="0"/>
              <a:t>活动有不同名称，反映了不同的观点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0070C0"/>
                </a:solidFill>
              </a:rPr>
              <a:t>收集或捕捉需求</a:t>
            </a:r>
            <a:r>
              <a:rPr lang="zh-CN" altLang="en-US" dirty="0"/>
              <a:t>：需求已存在，仅需发现或捕捉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0070C0"/>
                </a:solidFill>
              </a:rPr>
              <a:t>导出需求</a:t>
            </a:r>
            <a:r>
              <a:rPr lang="zh-CN" altLang="en-US" dirty="0"/>
              <a:t>：其他人（如客户或用户）知道存在哪些需求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0070C0"/>
                </a:solidFill>
              </a:rPr>
              <a:t>需求分析</a:t>
            </a:r>
            <a:r>
              <a:rPr lang="zh-CN" altLang="en-US" dirty="0"/>
              <a:t>：解释已知需求、分析系统的数据和行为，指定系统规约的过程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识别问题：解释信息，识别问题的基本特征并做出假定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分析建模：使用各种模型，分析并定义系统的数据和行为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指定规约：包括信息描述、外部行为描述及过程描述等</a:t>
            </a:r>
          </a:p>
        </p:txBody>
      </p:sp>
      <p:sp>
        <p:nvSpPr>
          <p:cNvPr id="20483" name="灯片编号占位符 3">
            <a:extLst>
              <a:ext uri="{FF2B5EF4-FFF2-40B4-BE49-F238E27FC236}">
                <a16:creationId xmlns:a16="http://schemas.microsoft.com/office/drawing/2014/main" id="{D996AEC1-E075-07DF-F914-21A0F483AB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36926554-60AE-4A6C-9235-7F981BD31890}" type="slidenum">
              <a:rPr lang="en-US" altLang="zh-CN" sz="1200">
                <a:solidFill>
                  <a:srgbClr val="B5A788"/>
                </a:solidFill>
              </a:rPr>
              <a:pPr/>
              <a:t>10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82" name="Rectangle 2">
            <a:extLst>
              <a:ext uri="{FF2B5EF4-FFF2-40B4-BE49-F238E27FC236}">
                <a16:creationId xmlns:a16="http://schemas.microsoft.com/office/drawing/2014/main" id="{B73C9AB5-4E2B-8A5A-6E73-1AB4FDC054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7.2.4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为什么建立需求</a:t>
            </a:r>
          </a:p>
        </p:txBody>
      </p:sp>
      <p:sp>
        <p:nvSpPr>
          <p:cNvPr id="21506" name="Rectangle 3">
            <a:extLst>
              <a:ext uri="{FF2B5EF4-FFF2-40B4-BE49-F238E27FC236}">
                <a16:creationId xmlns:a16="http://schemas.microsoft.com/office/drawing/2014/main" id="{A90A91D2-DB42-1C70-D7C4-E02FB336345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85813" y="1447800"/>
            <a:ext cx="8148637" cy="4800600"/>
          </a:xfrm>
        </p:spPr>
        <p:txBody>
          <a:bodyPr/>
          <a:lstStyle/>
          <a:p>
            <a:pPr lvl="1" eaLnBrk="1" hangingPunct="1"/>
            <a:r>
              <a:rPr lang="zh-CN" altLang="en-US">
                <a:solidFill>
                  <a:srgbClr val="0070C0"/>
                </a:solidFill>
              </a:rPr>
              <a:t>需求工程</a:t>
            </a:r>
            <a:r>
              <a:rPr lang="zh-CN" altLang="en-US"/>
              <a:t>：体现了工程性质，需求是一个迭代建模过程</a:t>
            </a:r>
            <a:endParaRPr lang="en-US" altLang="zh-CN"/>
          </a:p>
          <a:p>
            <a:pPr lvl="1" eaLnBrk="1" hangingPunct="1">
              <a:buFont typeface="Verdana" panose="020B0604030504040204" pitchFamily="34" charset="0"/>
              <a:buNone/>
            </a:pPr>
            <a:endParaRPr lang="zh-CN" altLang="en-US"/>
          </a:p>
          <a:p>
            <a:pPr lvl="1" eaLnBrk="1" hangingPunct="1"/>
            <a:r>
              <a:rPr lang="zh-CN" altLang="en-US">
                <a:solidFill>
                  <a:srgbClr val="C00000"/>
                </a:solidFill>
              </a:rPr>
              <a:t>建立需求</a:t>
            </a:r>
            <a:r>
              <a:rPr lang="zh-CN" altLang="en-US"/>
              <a:t>：</a:t>
            </a:r>
            <a:r>
              <a:rPr lang="en-US" altLang="zh-CN"/>
              <a:t>establishing requirements</a:t>
            </a:r>
          </a:p>
          <a:p>
            <a:pPr lvl="2" eaLnBrk="1" hangingPunct="1"/>
            <a:r>
              <a:rPr lang="zh-CN" altLang="en-US"/>
              <a:t>对系统的需求是</a:t>
            </a:r>
            <a:r>
              <a:rPr lang="zh-CN" altLang="en-US">
                <a:solidFill>
                  <a:srgbClr val="0070C0"/>
                </a:solidFill>
              </a:rPr>
              <a:t>逐步建立</a:t>
            </a:r>
            <a:r>
              <a:rPr lang="zh-CN" altLang="en-US"/>
              <a:t>的，而并非是已知或导出的</a:t>
            </a:r>
          </a:p>
          <a:p>
            <a:pPr lvl="2" eaLnBrk="1" hangingPunct="1"/>
            <a:r>
              <a:rPr lang="zh-CN" altLang="en-US"/>
              <a:t>建立基于</a:t>
            </a:r>
            <a:r>
              <a:rPr lang="zh-CN" altLang="en-US">
                <a:solidFill>
                  <a:srgbClr val="0070C0"/>
                </a:solidFill>
              </a:rPr>
              <a:t>对与用户相关的信息的收集和解释</a:t>
            </a:r>
          </a:p>
          <a:p>
            <a:pPr eaLnBrk="1" hangingPunct="1"/>
            <a:endParaRPr lang="en-US" altLang="zh-CN"/>
          </a:p>
        </p:txBody>
      </p:sp>
      <p:sp>
        <p:nvSpPr>
          <p:cNvPr id="21507" name="灯片编号占位符 3">
            <a:extLst>
              <a:ext uri="{FF2B5EF4-FFF2-40B4-BE49-F238E27FC236}">
                <a16:creationId xmlns:a16="http://schemas.microsoft.com/office/drawing/2014/main" id="{27985031-C426-55CD-BA1E-C2301FC4F2A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DB249835-473D-4D1D-87D9-B52486637DA1}" type="slidenum">
              <a:rPr lang="en-US" altLang="zh-CN" sz="1200">
                <a:solidFill>
                  <a:srgbClr val="B5A788"/>
                </a:solidFill>
              </a:rPr>
              <a:pPr/>
              <a:t>11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426" name="Rectangle 2">
            <a:extLst>
              <a:ext uri="{FF2B5EF4-FFF2-40B4-BE49-F238E27FC236}">
                <a16:creationId xmlns:a16="http://schemas.microsoft.com/office/drawing/2014/main" id="{3203960C-FD7C-76CD-3E15-42C6A6F7EA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7.3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什么是需求</a:t>
            </a:r>
          </a:p>
        </p:txBody>
      </p:sp>
      <p:sp>
        <p:nvSpPr>
          <p:cNvPr id="359427" name="Rectangle 3">
            <a:extLst>
              <a:ext uri="{FF2B5EF4-FFF2-40B4-BE49-F238E27FC236}">
                <a16:creationId xmlns:a16="http://schemas.microsoft.com/office/drawing/2014/main" id="{67690401-B777-F83C-6FF2-00695064BF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14375" y="1447800"/>
            <a:ext cx="8220075" cy="5195888"/>
          </a:xfrm>
        </p:spPr>
        <p:txBody>
          <a:bodyPr>
            <a:normAutofit lnSpcReduction="1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需求：</a:t>
            </a:r>
            <a:r>
              <a:rPr lang="zh-CN" altLang="en-US" dirty="0">
                <a:solidFill>
                  <a:srgbClr val="C00000"/>
                </a:solidFill>
              </a:rPr>
              <a:t>有关目标产品的陈述或规约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需求应</a:t>
            </a:r>
            <a:r>
              <a:rPr lang="zh-CN" altLang="en-US" dirty="0">
                <a:solidFill>
                  <a:srgbClr val="C00000"/>
                </a:solidFill>
              </a:rPr>
              <a:t>描述系统做什么</a:t>
            </a:r>
            <a:r>
              <a:rPr lang="zh-CN" altLang="en-US" dirty="0"/>
              <a:t>，但</a:t>
            </a:r>
            <a:r>
              <a:rPr lang="zh-CN" altLang="en-US" dirty="0">
                <a:solidFill>
                  <a:srgbClr val="C00000"/>
                </a:solidFill>
              </a:rPr>
              <a:t>不是系统如何做</a:t>
            </a:r>
            <a:endParaRPr lang="en-US" altLang="zh-CN" dirty="0">
              <a:solidFill>
                <a:srgbClr val="C0000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>
              <a:solidFill>
                <a:srgbClr val="C0000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出于不同目的，需求可使用</a:t>
            </a:r>
            <a:r>
              <a:rPr lang="zh-CN" altLang="en-US" b="1" dirty="0">
                <a:solidFill>
                  <a:srgbClr val="0070C0"/>
                </a:solidFill>
              </a:rPr>
              <a:t>非形式</a:t>
            </a:r>
            <a:r>
              <a:rPr lang="en-US" altLang="zh-CN" dirty="0"/>
              <a:t>/</a:t>
            </a:r>
            <a:r>
              <a:rPr lang="zh-CN" altLang="en-US" b="1" dirty="0">
                <a:solidFill>
                  <a:srgbClr val="0070C0"/>
                </a:solidFill>
              </a:rPr>
              <a:t>半形式</a:t>
            </a:r>
            <a:r>
              <a:rPr lang="en-US" altLang="zh-CN" dirty="0"/>
              <a:t>/</a:t>
            </a:r>
            <a:r>
              <a:rPr lang="zh-CN" altLang="en-US" b="1" dirty="0">
                <a:solidFill>
                  <a:srgbClr val="0070C0"/>
                </a:solidFill>
              </a:rPr>
              <a:t>形式语言</a:t>
            </a:r>
            <a:r>
              <a:rPr lang="zh-CN" altLang="en-US" dirty="0"/>
              <a:t>来描述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非形式</a:t>
            </a:r>
            <a:r>
              <a:rPr lang="en-US" altLang="zh-CN" dirty="0"/>
              <a:t>/</a:t>
            </a:r>
            <a:r>
              <a:rPr lang="zh-CN" altLang="en-US" dirty="0"/>
              <a:t>半形式描述：</a:t>
            </a:r>
            <a:r>
              <a:rPr lang="zh-CN" altLang="en-US" dirty="0">
                <a:solidFill>
                  <a:srgbClr val="0070C0"/>
                </a:solidFill>
              </a:rPr>
              <a:t>易被用户所接受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形式规约：可以保证并</a:t>
            </a:r>
            <a:r>
              <a:rPr lang="zh-CN" altLang="en-US" dirty="0">
                <a:solidFill>
                  <a:srgbClr val="0070C0"/>
                </a:solidFill>
              </a:rPr>
              <a:t>验证设计的正确性</a:t>
            </a:r>
            <a:endParaRPr lang="en-US" altLang="zh-CN" dirty="0">
              <a:solidFill>
                <a:srgbClr val="0070C0"/>
              </a:solidFill>
            </a:endParaRP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陈述应当尽可能</a:t>
            </a:r>
            <a:r>
              <a:rPr lang="zh-CN" altLang="en-US" b="1" dirty="0">
                <a:solidFill>
                  <a:srgbClr val="C00000"/>
                </a:solidFill>
              </a:rPr>
              <a:t>具体</a:t>
            </a:r>
            <a:r>
              <a:rPr lang="zh-CN" altLang="en-US" dirty="0"/>
              <a:t>、</a:t>
            </a:r>
            <a:r>
              <a:rPr lang="zh-CN" altLang="en-US" b="1" dirty="0">
                <a:solidFill>
                  <a:srgbClr val="C00000"/>
                </a:solidFill>
              </a:rPr>
              <a:t>明确</a:t>
            </a:r>
            <a:r>
              <a:rPr lang="zh-CN" altLang="en-US" dirty="0"/>
              <a:t>和</a:t>
            </a:r>
            <a:r>
              <a:rPr lang="zh-CN" altLang="en-US" b="1" dirty="0">
                <a:solidFill>
                  <a:srgbClr val="C00000"/>
                </a:solidFill>
              </a:rPr>
              <a:t>无二义性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例如：完整下载任何网页的时间应小于</a:t>
            </a:r>
            <a:r>
              <a:rPr lang="en-US" altLang="zh-CN" dirty="0"/>
              <a:t>5</a:t>
            </a:r>
            <a:r>
              <a:rPr lang="zh-CN" altLang="en-US" dirty="0"/>
              <a:t>秒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例如：女孩们应感觉该网站吸引人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</p:txBody>
      </p:sp>
      <p:sp>
        <p:nvSpPr>
          <p:cNvPr id="22531" name="灯片编号占位符 3">
            <a:extLst>
              <a:ext uri="{FF2B5EF4-FFF2-40B4-BE49-F238E27FC236}">
                <a16:creationId xmlns:a16="http://schemas.microsoft.com/office/drawing/2014/main" id="{D618ED2C-26FC-2BA7-24C5-42E93396475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24BA0AD8-0C2C-442C-AAAB-22AECEBD897A}" type="slidenum">
              <a:rPr lang="en-US" altLang="zh-CN" sz="1200">
                <a:solidFill>
                  <a:srgbClr val="B5A788"/>
                </a:solidFill>
              </a:rPr>
              <a:pPr/>
              <a:t>12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26" name="Rectangle 2">
            <a:extLst>
              <a:ext uri="{FF2B5EF4-FFF2-40B4-BE49-F238E27FC236}">
                <a16:creationId xmlns:a16="http://schemas.microsoft.com/office/drawing/2014/main" id="{E195E726-DD6B-5070-1F9A-B2047FE0B1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7.3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什么是需求</a:t>
            </a:r>
          </a:p>
        </p:txBody>
      </p:sp>
      <p:sp>
        <p:nvSpPr>
          <p:cNvPr id="23554" name="Rectangle 3">
            <a:extLst>
              <a:ext uri="{FF2B5EF4-FFF2-40B4-BE49-F238E27FC236}">
                <a16:creationId xmlns:a16="http://schemas.microsoft.com/office/drawing/2014/main" id="{AE108303-B80C-72EF-47C9-59A43B1896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00063" y="1271588"/>
            <a:ext cx="8934450" cy="4800600"/>
          </a:xfrm>
        </p:spPr>
        <p:txBody>
          <a:bodyPr/>
          <a:lstStyle/>
          <a:p>
            <a:pPr eaLnBrk="1" hangingPunct="1"/>
            <a:r>
              <a:rPr lang="zh-CN" altLang="en-US" sz="2800"/>
              <a:t>图</a:t>
            </a:r>
            <a:r>
              <a:rPr lang="en-US" altLang="zh-CN" sz="2800"/>
              <a:t>7.1</a:t>
            </a:r>
            <a:r>
              <a:rPr lang="zh-CN" altLang="en-US" sz="2800"/>
              <a:t>表示的需求规约采用了</a:t>
            </a:r>
            <a:r>
              <a:rPr lang="en-US" altLang="zh-CN" sz="2800"/>
              <a:t>Volere</a:t>
            </a:r>
            <a:r>
              <a:rPr lang="zh-CN" altLang="en-US" sz="2800"/>
              <a:t>的需求模板</a:t>
            </a:r>
          </a:p>
          <a:p>
            <a:pPr eaLnBrk="1" hangingPunct="1"/>
            <a:endParaRPr lang="zh-CN" altLang="zh-CN" sz="2800"/>
          </a:p>
        </p:txBody>
      </p:sp>
      <p:sp>
        <p:nvSpPr>
          <p:cNvPr id="23555" name="灯片编号占位符 3">
            <a:extLst>
              <a:ext uri="{FF2B5EF4-FFF2-40B4-BE49-F238E27FC236}">
                <a16:creationId xmlns:a16="http://schemas.microsoft.com/office/drawing/2014/main" id="{FF8DE7C9-97F3-AFC5-7D9D-BD920C678C3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9A3AC3B0-CEB3-406A-B2AD-9014DD8973EB}" type="slidenum">
              <a:rPr lang="en-US" altLang="zh-CN" sz="1200">
                <a:solidFill>
                  <a:srgbClr val="B5A788"/>
                </a:solidFill>
              </a:rPr>
              <a:pPr/>
              <a:t>13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pic>
        <p:nvPicPr>
          <p:cNvPr id="23556" name="Picture 4">
            <a:extLst>
              <a:ext uri="{FF2B5EF4-FFF2-40B4-BE49-F238E27FC236}">
                <a16:creationId xmlns:a16="http://schemas.microsoft.com/office/drawing/2014/main" id="{EFE1254F-216A-398E-E450-9EBCDB3F0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36000" contras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88" y="1928813"/>
            <a:ext cx="8072437" cy="461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50" name="Rectangle 2">
            <a:extLst>
              <a:ext uri="{FF2B5EF4-FFF2-40B4-BE49-F238E27FC236}">
                <a16:creationId xmlns:a16="http://schemas.microsoft.com/office/drawing/2014/main" id="{0B43BB7B-863E-FE17-437D-7E956F508B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7.3.1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需求的不同类型</a:t>
            </a:r>
          </a:p>
        </p:txBody>
      </p:sp>
      <p:sp>
        <p:nvSpPr>
          <p:cNvPr id="360451" name="Rectangle 3">
            <a:extLst>
              <a:ext uri="{FF2B5EF4-FFF2-40B4-BE49-F238E27FC236}">
                <a16:creationId xmlns:a16="http://schemas.microsoft.com/office/drawing/2014/main" id="{A807F382-2E43-DA17-F88C-AB823EF9D8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19200" y="1447800"/>
            <a:ext cx="7924800" cy="4981575"/>
          </a:xfrm>
        </p:spPr>
        <p:txBody>
          <a:bodyPr>
            <a:normAutofit fontScale="92500" lnSpcReduction="2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传统软件工程：</a:t>
            </a:r>
            <a:r>
              <a:rPr lang="zh-CN" altLang="en-US" dirty="0">
                <a:solidFill>
                  <a:srgbClr val="C00000"/>
                </a:solidFill>
              </a:rPr>
              <a:t>功能需求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C00000"/>
                </a:solidFill>
              </a:rPr>
              <a:t>非功能需求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前者：描述</a:t>
            </a:r>
            <a:r>
              <a:rPr lang="zh-CN" altLang="en-US" dirty="0">
                <a:solidFill>
                  <a:srgbClr val="C00000"/>
                </a:solidFill>
              </a:rPr>
              <a:t>系统必须提供的服务</a:t>
            </a:r>
            <a:r>
              <a:rPr lang="zh-CN" altLang="en-US" dirty="0"/>
              <a:t>，即</a:t>
            </a:r>
            <a:r>
              <a:rPr lang="zh-CN" altLang="en-US" dirty="0">
                <a:solidFill>
                  <a:srgbClr val="C00000"/>
                </a:solidFill>
              </a:rPr>
              <a:t>系统应做什么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后者：说明</a:t>
            </a:r>
            <a:r>
              <a:rPr lang="zh-CN" altLang="en-US" dirty="0">
                <a:solidFill>
                  <a:srgbClr val="C00000"/>
                </a:solidFill>
              </a:rPr>
              <a:t>对系统或开发过程的限制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例如：该字处理器应能运行于</a:t>
            </a:r>
            <a:r>
              <a:rPr lang="en-US" altLang="zh-CN" dirty="0"/>
              <a:t>Windows</a:t>
            </a:r>
            <a:r>
              <a:rPr lang="zh-CN" altLang="en-US" dirty="0"/>
              <a:t>平台，或</a:t>
            </a:r>
          </a:p>
          <a:p>
            <a:pPr marL="887095" lvl="2" eaLnBrk="1" fontAlgn="auto" hangingPunct="1">
              <a:spcAft>
                <a:spcPts val="0"/>
              </a:spcAft>
              <a:buFont typeface="Wingdings" panose="05000000000000000000" pitchFamily="2" charset="2"/>
              <a:buNone/>
              <a:defRPr/>
            </a:pPr>
            <a:r>
              <a:rPr lang="zh-CN" altLang="en-US" dirty="0"/>
              <a:t>		  开发商应在</a:t>
            </a:r>
            <a:r>
              <a:rPr lang="en-US" altLang="zh-CN" dirty="0"/>
              <a:t>6</a:t>
            </a:r>
            <a:r>
              <a:rPr lang="zh-CN" altLang="en-US" dirty="0"/>
              <a:t>个月内交付系统</a:t>
            </a:r>
            <a:endParaRPr lang="en-US" altLang="zh-CN" dirty="0"/>
          </a:p>
          <a:p>
            <a:pPr marL="887095" lvl="2" eaLnBrk="1" fontAlgn="auto" hangingPunct="1">
              <a:spcAft>
                <a:spcPts val="0"/>
              </a:spcAft>
              <a:buFont typeface="Wingdings" panose="05000000000000000000" pitchFamily="2" charset="2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0070C0"/>
                </a:solidFill>
              </a:rPr>
              <a:t>交互式产品</a:t>
            </a:r>
            <a:r>
              <a:rPr lang="zh-CN" altLang="en-US" dirty="0"/>
              <a:t>涉及到许多</a:t>
            </a:r>
            <a:r>
              <a:rPr lang="zh-CN" altLang="en-US" dirty="0">
                <a:solidFill>
                  <a:srgbClr val="C00000"/>
                </a:solidFill>
              </a:rPr>
              <a:t>与使用上下文相关的非功能需求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例如：硬件需求，如大小、重量、功耗、颜色等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例如：技术限制，如</a:t>
            </a:r>
            <a:r>
              <a:rPr lang="en-US" altLang="zh-CN" dirty="0"/>
              <a:t>CPU</a:t>
            </a:r>
            <a:r>
              <a:rPr lang="zh-CN" altLang="en-US" dirty="0"/>
              <a:t>速度、屏幕分辨率（图</a:t>
            </a:r>
            <a:r>
              <a:rPr lang="en-US" altLang="zh-CN" dirty="0"/>
              <a:t>7.2</a:t>
            </a:r>
            <a:r>
              <a:rPr lang="zh-CN" altLang="en-US" dirty="0"/>
              <a:t>）</a:t>
            </a:r>
          </a:p>
        </p:txBody>
      </p:sp>
      <p:sp>
        <p:nvSpPr>
          <p:cNvPr id="24579" name="灯片编号占位符 3">
            <a:extLst>
              <a:ext uri="{FF2B5EF4-FFF2-40B4-BE49-F238E27FC236}">
                <a16:creationId xmlns:a16="http://schemas.microsoft.com/office/drawing/2014/main" id="{0ED576BA-CD1A-565C-81A6-A9158F326B5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EB8DCE58-D31A-44A0-82C6-7C2E419651A2}" type="slidenum">
              <a:rPr lang="en-US" altLang="zh-CN" sz="1200">
                <a:solidFill>
                  <a:srgbClr val="B5A788"/>
                </a:solidFill>
              </a:rPr>
              <a:pPr/>
              <a:t>14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>
            <a:extLst>
              <a:ext uri="{FF2B5EF4-FFF2-40B4-BE49-F238E27FC236}">
                <a16:creationId xmlns:a16="http://schemas.microsoft.com/office/drawing/2014/main" id="{8DA214FA-F398-A4DE-5EDB-ED9170718B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7.3.1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需求的不同类型</a:t>
            </a:r>
          </a:p>
        </p:txBody>
      </p:sp>
      <p:sp>
        <p:nvSpPr>
          <p:cNvPr id="25602" name="Rectangle 3">
            <a:extLst>
              <a:ext uri="{FF2B5EF4-FFF2-40B4-BE49-F238E27FC236}">
                <a16:creationId xmlns:a16="http://schemas.microsoft.com/office/drawing/2014/main" id="{5F0DEC4F-D752-981D-3D5B-4998A1C973B4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25603" name="灯片编号占位符 3">
            <a:extLst>
              <a:ext uri="{FF2B5EF4-FFF2-40B4-BE49-F238E27FC236}">
                <a16:creationId xmlns:a16="http://schemas.microsoft.com/office/drawing/2014/main" id="{9AC5A5A3-7A58-035B-5D70-AEE5F50AF80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680AE2DA-C8AF-4907-9587-1C65B820CB22}" type="slidenum">
              <a:rPr lang="en-US" altLang="zh-CN" sz="1200">
                <a:solidFill>
                  <a:srgbClr val="B5A788"/>
                </a:solidFill>
              </a:rPr>
              <a:pPr/>
              <a:t>15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pic>
        <p:nvPicPr>
          <p:cNvPr id="25604" name="Picture 6">
            <a:extLst>
              <a:ext uri="{FF2B5EF4-FFF2-40B4-BE49-F238E27FC236}">
                <a16:creationId xmlns:a16="http://schemas.microsoft.com/office/drawing/2014/main" id="{555D6A9E-9CB7-EC98-DBBC-FBAF085BB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48000" contrast="8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813" y="1412875"/>
            <a:ext cx="489585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4" name="Rectangle 2">
            <a:extLst>
              <a:ext uri="{FF2B5EF4-FFF2-40B4-BE49-F238E27FC236}">
                <a16:creationId xmlns:a16="http://schemas.microsoft.com/office/drawing/2014/main" id="{1E5FC60A-B9F2-268A-C1F4-372D2A9E25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7.3.1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需求的不同类型</a:t>
            </a:r>
          </a:p>
        </p:txBody>
      </p:sp>
      <p:sp>
        <p:nvSpPr>
          <p:cNvPr id="361475" name="Rectangle 3">
            <a:extLst>
              <a:ext uri="{FF2B5EF4-FFF2-40B4-BE49-F238E27FC236}">
                <a16:creationId xmlns:a16="http://schemas.microsoft.com/office/drawing/2014/main" id="{94D80D28-3867-A61B-F061-EE37F783762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47775" y="1447800"/>
            <a:ext cx="7824788" cy="4910138"/>
          </a:xfrm>
        </p:spPr>
        <p:txBody>
          <a:bodyPr>
            <a:normAutofit fontScale="85000" lnSpcReduction="20000"/>
          </a:bodyPr>
          <a:lstStyle/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0070C0"/>
                </a:solidFill>
              </a:rPr>
              <a:t>非功能需求</a:t>
            </a:r>
            <a:r>
              <a:rPr lang="zh-CN" altLang="en-US" dirty="0"/>
              <a:t>对交互设计的影响导致</a:t>
            </a:r>
            <a:r>
              <a:rPr lang="zh-CN" altLang="en-US" dirty="0">
                <a:solidFill>
                  <a:srgbClr val="0070C0"/>
                </a:solidFill>
              </a:rPr>
              <a:t>需要进一步分类</a:t>
            </a:r>
            <a:endParaRPr lang="en-US" altLang="zh-CN" dirty="0">
              <a:solidFill>
                <a:srgbClr val="0070C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>
              <a:solidFill>
                <a:srgbClr val="0070C0"/>
              </a:solidFill>
            </a:endParaRPr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C00000"/>
                </a:solidFill>
              </a:rPr>
              <a:t>交互式产品</a:t>
            </a:r>
            <a:r>
              <a:rPr lang="zh-CN" altLang="en-US" dirty="0"/>
              <a:t>的</a:t>
            </a:r>
            <a:r>
              <a:rPr lang="zh-CN" altLang="en-US" dirty="0">
                <a:solidFill>
                  <a:srgbClr val="C00000"/>
                </a:solidFill>
              </a:rPr>
              <a:t>需求分类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FF0000"/>
                </a:solidFill>
              </a:rPr>
              <a:t>功能需求</a:t>
            </a:r>
            <a:r>
              <a:rPr lang="zh-CN" altLang="en-US" dirty="0"/>
              <a:t>：系统</a:t>
            </a:r>
            <a:r>
              <a:rPr lang="zh-CN" altLang="en-US" dirty="0">
                <a:solidFill>
                  <a:srgbClr val="0070C0"/>
                </a:solidFill>
              </a:rPr>
              <a:t>应提供的服务</a:t>
            </a:r>
            <a:r>
              <a:rPr lang="zh-CN" altLang="en-US" dirty="0"/>
              <a:t>，描述应简明、无二义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FF0000"/>
                </a:solidFill>
              </a:rPr>
              <a:t>数据需求</a:t>
            </a:r>
            <a:r>
              <a:rPr lang="zh-CN" altLang="en-US" dirty="0"/>
              <a:t>：系统</a:t>
            </a:r>
            <a:r>
              <a:rPr lang="zh-CN" altLang="en-US" dirty="0">
                <a:solidFill>
                  <a:srgbClr val="0070C0"/>
                </a:solidFill>
              </a:rPr>
              <a:t>所需处理的数据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数据类型、可变性、大小</a:t>
            </a:r>
            <a:r>
              <a:rPr lang="en-US" altLang="zh-CN" dirty="0"/>
              <a:t>/</a:t>
            </a:r>
            <a:r>
              <a:rPr lang="zh-CN" altLang="en-US" dirty="0"/>
              <a:t>数量、持久性、准确性和取值</a:t>
            </a:r>
            <a:endParaRPr lang="en-US" altLang="zh-CN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FF0000"/>
                </a:solidFill>
              </a:rPr>
              <a:t>环境需求</a:t>
            </a:r>
            <a:r>
              <a:rPr lang="zh-CN" altLang="en-US" dirty="0"/>
              <a:t>：产品的</a:t>
            </a:r>
            <a:r>
              <a:rPr lang="zh-CN" altLang="en-US" dirty="0">
                <a:solidFill>
                  <a:srgbClr val="0070C0"/>
                </a:solidFill>
              </a:rPr>
              <a:t>使用环境</a:t>
            </a:r>
            <a:r>
              <a:rPr lang="zh-CN" altLang="en-US" dirty="0"/>
              <a:t>，包括</a:t>
            </a:r>
            <a:r>
              <a:rPr lang="en-US" altLang="zh-CN" dirty="0"/>
              <a:t>4</a:t>
            </a:r>
            <a:r>
              <a:rPr lang="zh-CN" altLang="en-US" dirty="0"/>
              <a:t>个方面的因素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物理环境：</a:t>
            </a:r>
            <a:r>
              <a:rPr lang="zh-CN" altLang="en-US" dirty="0"/>
              <a:t>涉及到工作环境本身及交互方式的设计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例如：位置、采光、噪音等对人身安全和健康的影响，也影响到</a:t>
            </a:r>
            <a:r>
              <a:rPr lang="zh-CN" altLang="en-US" dirty="0">
                <a:solidFill>
                  <a:srgbClr val="0070C0"/>
                </a:solidFill>
              </a:rPr>
              <a:t>交互范型</a:t>
            </a:r>
            <a:r>
              <a:rPr lang="zh-CN" altLang="en-US" dirty="0"/>
              <a:t>的选择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社会环境：</a:t>
            </a:r>
            <a:r>
              <a:rPr lang="zh-CN" altLang="en-US" dirty="0"/>
              <a:t>涉及到对人员之间协作、协调和通信的支持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例如：状态的感知、协调机制和远程通信等</a:t>
            </a:r>
          </a:p>
        </p:txBody>
      </p:sp>
      <p:sp>
        <p:nvSpPr>
          <p:cNvPr id="26627" name="灯片编号占位符 3">
            <a:extLst>
              <a:ext uri="{FF2B5EF4-FFF2-40B4-BE49-F238E27FC236}">
                <a16:creationId xmlns:a16="http://schemas.microsoft.com/office/drawing/2014/main" id="{F53CC625-3538-A5B2-AAC8-66154D0F24C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1C1972B6-5B15-4883-99AE-21F8AA3B8500}" type="slidenum">
              <a:rPr lang="en-US" altLang="zh-CN" sz="1200">
                <a:solidFill>
                  <a:srgbClr val="B5A788"/>
                </a:solidFill>
              </a:rPr>
              <a:pPr/>
              <a:t>16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498" name="Rectangle 2">
            <a:extLst>
              <a:ext uri="{FF2B5EF4-FFF2-40B4-BE49-F238E27FC236}">
                <a16:creationId xmlns:a16="http://schemas.microsoft.com/office/drawing/2014/main" id="{DB0FDC63-2219-61A0-5CC7-DC32EE6D80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7.3.1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需求的不同类型</a:t>
            </a:r>
          </a:p>
        </p:txBody>
      </p:sp>
      <p:sp>
        <p:nvSpPr>
          <p:cNvPr id="362499" name="Rectangle 3">
            <a:extLst>
              <a:ext uri="{FF2B5EF4-FFF2-40B4-BE49-F238E27FC236}">
                <a16:creationId xmlns:a16="http://schemas.microsoft.com/office/drawing/2014/main" id="{EF5B5770-47C6-C1A1-74DC-69751038DC8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98575" y="1447800"/>
            <a:ext cx="7635875" cy="4910138"/>
          </a:xfrm>
        </p:spPr>
        <p:txBody>
          <a:bodyPr>
            <a:normAutofit fontScale="72500"/>
          </a:bodyPr>
          <a:lstStyle/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组织环境：</a:t>
            </a:r>
            <a:r>
              <a:rPr lang="zh-CN" altLang="en-US" dirty="0"/>
              <a:t>涉及到对用户工作的支持程度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例如：支持的质量、响应速度、资源获取、管理结构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技术环境：</a:t>
            </a:r>
            <a:r>
              <a:rPr lang="zh-CN" altLang="en-US" dirty="0"/>
              <a:t>涉及到对系统开发的限制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例如：操作的软硬件平台、技术的兼容性</a:t>
            </a:r>
            <a:endParaRPr lang="en-US" altLang="zh-CN" dirty="0"/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FF0000"/>
                </a:solidFill>
              </a:rPr>
              <a:t>用户需求</a:t>
            </a:r>
            <a:r>
              <a:rPr lang="zh-CN" altLang="en-US" dirty="0"/>
              <a:t>：</a:t>
            </a:r>
            <a:r>
              <a:rPr lang="zh-CN" altLang="en-US" dirty="0">
                <a:solidFill>
                  <a:srgbClr val="0070C0"/>
                </a:solidFill>
              </a:rPr>
              <a:t>目标用户群的特征</a:t>
            </a:r>
            <a:r>
              <a:rPr lang="zh-CN" altLang="en-US" dirty="0"/>
              <a:t>，通常表示为用户属性集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包括</a:t>
            </a:r>
            <a:r>
              <a:rPr lang="zh-CN" altLang="en-US" dirty="0">
                <a:solidFill>
                  <a:srgbClr val="0070C0"/>
                </a:solidFill>
              </a:rPr>
              <a:t>能力、知识、背景、偏好</a:t>
            </a:r>
            <a:r>
              <a:rPr lang="zh-CN" altLang="en-US" dirty="0"/>
              <a:t>等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例如：用户可以是初学者、专家、偶然用户</a:t>
            </a:r>
            <a:endParaRPr lang="en-US" altLang="zh-CN" dirty="0"/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不同的用户类型</a:t>
            </a:r>
            <a:r>
              <a:rPr lang="zh-CN" altLang="en-US" dirty="0">
                <a:solidFill>
                  <a:srgbClr val="0070C0"/>
                </a:solidFill>
              </a:rPr>
              <a:t>对可用性具有不同的需要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例如：初学者需要步进的提示和限制，而专家则需要更多的灵活性和控制权</a:t>
            </a:r>
            <a:endParaRPr lang="en-US" altLang="zh-CN" dirty="0"/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FF0000"/>
                </a:solidFill>
              </a:rPr>
              <a:t>可用性需求</a:t>
            </a:r>
            <a:r>
              <a:rPr lang="zh-CN" altLang="en-US" dirty="0"/>
              <a:t>：需达到的</a:t>
            </a:r>
            <a:r>
              <a:rPr lang="zh-CN" altLang="en-US" dirty="0">
                <a:solidFill>
                  <a:srgbClr val="0070C0"/>
                </a:solidFill>
              </a:rPr>
              <a:t>可用性目标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0070C0"/>
                </a:solidFill>
              </a:rPr>
              <a:t>度量标准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按照可用性工程，</a:t>
            </a:r>
            <a:r>
              <a:rPr lang="zh-CN" altLang="en-US" dirty="0">
                <a:solidFill>
                  <a:srgbClr val="0070C0"/>
                </a:solidFill>
              </a:rPr>
              <a:t>可用性规约</a:t>
            </a:r>
            <a:r>
              <a:rPr lang="zh-CN" altLang="en-US" dirty="0"/>
              <a:t>需要明确指定</a:t>
            </a:r>
          </a:p>
        </p:txBody>
      </p:sp>
      <p:sp>
        <p:nvSpPr>
          <p:cNvPr id="27651" name="灯片编号占位符 3">
            <a:extLst>
              <a:ext uri="{FF2B5EF4-FFF2-40B4-BE49-F238E27FC236}">
                <a16:creationId xmlns:a16="http://schemas.microsoft.com/office/drawing/2014/main" id="{F278F7C0-A404-A310-EE86-17E3CBA3085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0043400E-68E5-4C42-BCAB-080391224BAA}" type="slidenum">
              <a:rPr lang="en-US" altLang="zh-CN" sz="1200">
                <a:solidFill>
                  <a:srgbClr val="B5A788"/>
                </a:solidFill>
              </a:rPr>
              <a:pPr/>
              <a:t>17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522" name="Rectangle 2">
            <a:extLst>
              <a:ext uri="{FF2B5EF4-FFF2-40B4-BE49-F238E27FC236}">
                <a16:creationId xmlns:a16="http://schemas.microsoft.com/office/drawing/2014/main" id="{4D20B7F8-B8E1-FA10-8D64-984CFA188C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7.3.1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需求的不同类型</a:t>
            </a:r>
          </a:p>
        </p:txBody>
      </p:sp>
      <p:sp>
        <p:nvSpPr>
          <p:cNvPr id="363523" name="Rectangle 3">
            <a:extLst>
              <a:ext uri="{FF2B5EF4-FFF2-40B4-BE49-F238E27FC236}">
                <a16:creationId xmlns:a16="http://schemas.microsoft.com/office/drawing/2014/main" id="{D041C5D8-86FB-A342-1F8B-FA37CC71AC0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但指定客观的度量标准不仅困难，且有争议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可用性需求和用户需求是</a:t>
            </a:r>
            <a:r>
              <a:rPr lang="zh-CN" altLang="en-US" dirty="0">
                <a:solidFill>
                  <a:srgbClr val="0070C0"/>
                </a:solidFill>
              </a:rPr>
              <a:t>不同的事情</a:t>
            </a:r>
            <a:endParaRPr lang="en-US" altLang="zh-CN" dirty="0">
              <a:solidFill>
                <a:srgbClr val="0070C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需求规约实例（练习</a:t>
            </a:r>
            <a:r>
              <a:rPr lang="en-US" altLang="zh-CN" dirty="0"/>
              <a:t>7.1</a:t>
            </a:r>
            <a:r>
              <a:rPr lang="zh-CN" altLang="en-US" dirty="0"/>
              <a:t>）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大学自助餐厅的</a:t>
            </a:r>
            <a:r>
              <a:rPr lang="en-US" altLang="zh-CN" dirty="0"/>
              <a:t>POS</a:t>
            </a:r>
            <a:r>
              <a:rPr lang="zh-CN" altLang="en-US" dirty="0"/>
              <a:t>系统，允许用户使用</a:t>
            </a:r>
            <a:r>
              <a:rPr lang="en-US" altLang="zh-CN" dirty="0"/>
              <a:t>IC</a:t>
            </a:r>
            <a:r>
              <a:rPr lang="zh-CN" altLang="en-US" dirty="0"/>
              <a:t>卡支付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功能：系统应能计算总金额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数据：系统应能读取价格表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环境：使用托盘、行为匆忙；嘈杂、与人交谈等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用户：多数不足</a:t>
            </a:r>
            <a:r>
              <a:rPr lang="en-US" altLang="zh-CN" dirty="0"/>
              <a:t>25</a:t>
            </a:r>
            <a:r>
              <a:rPr lang="zh-CN" altLang="en-US" dirty="0"/>
              <a:t>岁，乐于接受新技术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可用性：操作须简单、易学、易记、高效、处理错误</a:t>
            </a:r>
          </a:p>
        </p:txBody>
      </p:sp>
      <p:sp>
        <p:nvSpPr>
          <p:cNvPr id="28675" name="灯片编号占位符 3">
            <a:extLst>
              <a:ext uri="{FF2B5EF4-FFF2-40B4-BE49-F238E27FC236}">
                <a16:creationId xmlns:a16="http://schemas.microsoft.com/office/drawing/2014/main" id="{806D1A48-5238-E6DD-16E8-1F4386F62DB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40994504-DDD9-46F5-94B7-AD9C0DEAED48}" type="slidenum">
              <a:rPr lang="en-US" altLang="zh-CN" sz="1200">
                <a:solidFill>
                  <a:srgbClr val="B5A788"/>
                </a:solidFill>
              </a:rPr>
              <a:pPr/>
              <a:t>18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546" name="Rectangle 2">
            <a:extLst>
              <a:ext uri="{FF2B5EF4-FFF2-40B4-BE49-F238E27FC236}">
                <a16:creationId xmlns:a16="http://schemas.microsoft.com/office/drawing/2014/main" id="{0237DA6E-2335-FDD2-BE06-9145C2EE6E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7.4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数据收集</a:t>
            </a:r>
          </a:p>
        </p:txBody>
      </p:sp>
      <p:sp>
        <p:nvSpPr>
          <p:cNvPr id="364547" name="Rectangle 3">
            <a:extLst>
              <a:ext uri="{FF2B5EF4-FFF2-40B4-BE49-F238E27FC236}">
                <a16:creationId xmlns:a16="http://schemas.microsoft.com/office/drawing/2014/main" id="{21C6D94E-832F-9DB8-82A1-6FE2C63C1EA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14438" y="1447800"/>
            <a:ext cx="7720012" cy="5124450"/>
          </a:xfrm>
        </p:spPr>
        <p:txBody>
          <a:bodyPr>
            <a:normAutofit fontScale="77500" lnSpcReduction="2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C00000"/>
                </a:solidFill>
              </a:rPr>
              <a:t>数据收集</a:t>
            </a:r>
            <a:r>
              <a:rPr lang="zh-CN" altLang="en-US" dirty="0"/>
              <a:t>是</a:t>
            </a:r>
            <a:r>
              <a:rPr lang="zh-CN" altLang="en-US" dirty="0">
                <a:solidFill>
                  <a:srgbClr val="0070C0"/>
                </a:solidFill>
              </a:rPr>
              <a:t>理解用户需要</a:t>
            </a:r>
            <a:r>
              <a:rPr lang="zh-CN" altLang="en-US" dirty="0"/>
              <a:t>的重要步骤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解释、分析用户的需要需要有与</a:t>
            </a:r>
            <a:r>
              <a:rPr lang="zh-CN" altLang="en-US" dirty="0">
                <a:solidFill>
                  <a:srgbClr val="0070C0"/>
                </a:solidFill>
              </a:rPr>
              <a:t>使用上下文相关的信息</a:t>
            </a:r>
            <a:endParaRPr lang="en-US" altLang="zh-CN" dirty="0">
              <a:solidFill>
                <a:srgbClr val="0070C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>
              <a:solidFill>
                <a:srgbClr val="0070C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旨在</a:t>
            </a:r>
            <a:r>
              <a:rPr lang="zh-CN" altLang="en-US" dirty="0">
                <a:solidFill>
                  <a:srgbClr val="0070C0"/>
                </a:solidFill>
              </a:rPr>
              <a:t>收集充分的相关数据</a:t>
            </a:r>
            <a:r>
              <a:rPr lang="zh-CN" altLang="en-US" dirty="0"/>
              <a:t>，从中</a:t>
            </a:r>
            <a:r>
              <a:rPr lang="zh-CN" altLang="en-US" dirty="0">
                <a:solidFill>
                  <a:srgbClr val="0070C0"/>
                </a:solidFill>
              </a:rPr>
              <a:t>指定稳定的需求</a:t>
            </a:r>
            <a:r>
              <a:rPr lang="zh-CN" altLang="en-US" dirty="0"/>
              <a:t>集合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0070C0"/>
                </a:solidFill>
              </a:rPr>
              <a:t>即使存在某些初始需求</a:t>
            </a:r>
            <a:r>
              <a:rPr lang="zh-CN" altLang="en-US" dirty="0"/>
              <a:t>，仍需要进行数据收集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因为需要进一步澄清、证实和扩充</a:t>
            </a:r>
            <a:endParaRPr lang="en-US" altLang="zh-CN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0070C0"/>
                </a:solidFill>
              </a:rPr>
              <a:t>数据收集的方法和技术</a:t>
            </a:r>
            <a:r>
              <a:rPr lang="zh-CN" altLang="en-US" dirty="0"/>
              <a:t>：来自</a:t>
            </a:r>
            <a:r>
              <a:rPr lang="zh-CN" altLang="en-US" dirty="0">
                <a:solidFill>
                  <a:srgbClr val="C00000"/>
                </a:solidFill>
              </a:rPr>
              <a:t>社会科学的各个领域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包括</a:t>
            </a:r>
            <a:r>
              <a:rPr lang="zh-CN" altLang="en-US" dirty="0">
                <a:solidFill>
                  <a:srgbClr val="C00000"/>
                </a:solidFill>
              </a:rPr>
              <a:t>问卷调查、访谈、专题组或研讨会、自然观察和研究文档</a:t>
            </a:r>
            <a:endParaRPr lang="en-US" altLang="zh-CN" dirty="0">
              <a:solidFill>
                <a:srgbClr val="C0000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>
              <a:solidFill>
                <a:srgbClr val="0070C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此过程也可</a:t>
            </a:r>
            <a:r>
              <a:rPr lang="zh-CN" altLang="en-US" dirty="0">
                <a:solidFill>
                  <a:srgbClr val="0070C0"/>
                </a:solidFill>
              </a:rPr>
              <a:t>借助各种道具</a:t>
            </a:r>
            <a:r>
              <a:rPr lang="zh-CN" altLang="en-US" dirty="0"/>
              <a:t>，如模拟场景、原型等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相同的技术也应用于</a:t>
            </a:r>
            <a:r>
              <a:rPr lang="zh-CN" altLang="en-US" dirty="0">
                <a:solidFill>
                  <a:srgbClr val="0070C0"/>
                </a:solidFill>
              </a:rPr>
              <a:t>系统评估</a:t>
            </a:r>
          </a:p>
        </p:txBody>
      </p:sp>
      <p:sp>
        <p:nvSpPr>
          <p:cNvPr id="29699" name="灯片编号占位符 3">
            <a:extLst>
              <a:ext uri="{FF2B5EF4-FFF2-40B4-BE49-F238E27FC236}">
                <a16:creationId xmlns:a16="http://schemas.microsoft.com/office/drawing/2014/main" id="{22FE532C-2877-54E5-F5B2-B9A7618D50D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DC721D77-C52C-43AE-9E4C-FB86782F5002}" type="slidenum">
              <a:rPr lang="en-US" altLang="zh-CN" sz="1200">
                <a:solidFill>
                  <a:srgbClr val="B5A788"/>
                </a:solidFill>
              </a:rPr>
              <a:pPr/>
              <a:t>19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10" name="Rectangle 2">
            <a:extLst>
              <a:ext uri="{FF2B5EF4-FFF2-40B4-BE49-F238E27FC236}">
                <a16:creationId xmlns:a16="http://schemas.microsoft.com/office/drawing/2014/main" id="{916641F7-29B6-05E4-3E2C-794CEDC424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第</a:t>
            </a: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章 识别需要与建立需求</a:t>
            </a:r>
          </a:p>
        </p:txBody>
      </p:sp>
      <p:sp>
        <p:nvSpPr>
          <p:cNvPr id="12290" name="Rectangle 3">
            <a:extLst>
              <a:ext uri="{FF2B5EF4-FFF2-40B4-BE49-F238E27FC236}">
                <a16:creationId xmlns:a16="http://schemas.microsoft.com/office/drawing/2014/main" id="{53A3AD06-0ABE-6805-CFDA-0FBBB06CEC9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本章内容</a:t>
            </a:r>
          </a:p>
          <a:p>
            <a:pPr lvl="1" eaLnBrk="1" hangingPunct="1"/>
            <a:r>
              <a:rPr lang="zh-CN" altLang="en-US"/>
              <a:t>引言</a:t>
            </a:r>
          </a:p>
          <a:p>
            <a:pPr lvl="1" eaLnBrk="1" hangingPunct="1"/>
            <a:r>
              <a:rPr lang="en-US" altLang="zh-CN"/>
              <a:t>what</a:t>
            </a:r>
            <a:r>
              <a:rPr lang="zh-CN" altLang="en-US"/>
              <a:t>，</a:t>
            </a:r>
            <a:r>
              <a:rPr lang="en-US" altLang="zh-CN"/>
              <a:t>how</a:t>
            </a:r>
            <a:r>
              <a:rPr lang="zh-CN" altLang="en-US"/>
              <a:t>，</a:t>
            </a:r>
            <a:r>
              <a:rPr lang="en-US" altLang="zh-CN"/>
              <a:t>and why</a:t>
            </a:r>
          </a:p>
          <a:p>
            <a:pPr lvl="1" eaLnBrk="1" hangingPunct="1"/>
            <a:r>
              <a:rPr lang="zh-CN" altLang="en-US"/>
              <a:t>什么是需求</a:t>
            </a:r>
          </a:p>
          <a:p>
            <a:pPr lvl="1" eaLnBrk="1" hangingPunct="1"/>
            <a:r>
              <a:rPr lang="zh-CN" altLang="en-US"/>
              <a:t>数据收集（</a:t>
            </a:r>
            <a:r>
              <a:rPr lang="en-US" altLang="zh-CN"/>
              <a:t>data gathering</a:t>
            </a:r>
            <a:r>
              <a:rPr lang="zh-CN" altLang="en-US"/>
              <a:t>）</a:t>
            </a:r>
          </a:p>
          <a:p>
            <a:pPr lvl="1" eaLnBrk="1" hangingPunct="1"/>
            <a:r>
              <a:rPr lang="zh-CN" altLang="en-US"/>
              <a:t>数据的解释与分析</a:t>
            </a:r>
          </a:p>
          <a:p>
            <a:pPr lvl="1" eaLnBrk="1" hangingPunct="1"/>
            <a:r>
              <a:rPr lang="zh-CN" altLang="en-US"/>
              <a:t>任务描述</a:t>
            </a:r>
          </a:p>
          <a:p>
            <a:pPr lvl="1" eaLnBrk="1" hangingPunct="1"/>
            <a:r>
              <a:rPr lang="zh-CN" altLang="en-US"/>
              <a:t>任务分析</a:t>
            </a:r>
          </a:p>
        </p:txBody>
      </p:sp>
      <p:sp>
        <p:nvSpPr>
          <p:cNvPr id="12291" name="灯片编号占位符 3">
            <a:extLst>
              <a:ext uri="{FF2B5EF4-FFF2-40B4-BE49-F238E27FC236}">
                <a16:creationId xmlns:a16="http://schemas.microsoft.com/office/drawing/2014/main" id="{784760F9-4D3F-CBC1-4E63-5BA38EE982B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EEA91900-D63F-4607-8CBA-2F50740ED9EB}" type="slidenum">
              <a:rPr lang="en-US" altLang="zh-CN" sz="1200">
                <a:solidFill>
                  <a:srgbClr val="B5A788"/>
                </a:solidFill>
              </a:rPr>
              <a:pPr/>
              <a:t>2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594" name="Rectangle 2">
            <a:extLst>
              <a:ext uri="{FF2B5EF4-FFF2-40B4-BE49-F238E27FC236}">
                <a16:creationId xmlns:a16="http://schemas.microsoft.com/office/drawing/2014/main" id="{3B6372BB-CAF8-44D3-40EE-7D65E76BA7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7.4.1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数据收集技术</a:t>
            </a:r>
          </a:p>
        </p:txBody>
      </p:sp>
      <p:sp>
        <p:nvSpPr>
          <p:cNvPr id="366595" name="Rectangle 3">
            <a:extLst>
              <a:ext uri="{FF2B5EF4-FFF2-40B4-BE49-F238E27FC236}">
                <a16:creationId xmlns:a16="http://schemas.microsoft.com/office/drawing/2014/main" id="{646B5E21-4B3A-ADF5-BCB5-5B082D93D8E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00113" y="1571625"/>
            <a:ext cx="8101012" cy="5286375"/>
          </a:xfrm>
        </p:spPr>
        <p:txBody>
          <a:bodyPr>
            <a:normAutofit fontScale="925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相关技术简介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C00000"/>
                </a:solidFill>
              </a:rPr>
              <a:t>问卷调查</a:t>
            </a:r>
            <a:r>
              <a:rPr lang="zh-CN" altLang="en-US" dirty="0"/>
              <a:t>：有目的地设计一系列需要回答的问题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针对需调查的问题，回答可以有不同的类型形式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简单的</a:t>
            </a:r>
            <a:r>
              <a:rPr lang="en-US" altLang="zh-CN" dirty="0"/>
              <a:t>Yes/No</a:t>
            </a:r>
            <a:r>
              <a:rPr lang="zh-CN" altLang="en-US" dirty="0"/>
              <a:t>，选择题，或需要注释和建议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电子邮件、网页、物理纸张、信件</a:t>
            </a:r>
            <a:endParaRPr lang="zh-CN" altLang="en-US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能覆盖更多的用户群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0070C0"/>
                </a:solidFill>
              </a:rPr>
              <a:t>需要较少的时间</a:t>
            </a:r>
            <a:r>
              <a:rPr lang="zh-CN" altLang="en-US" dirty="0"/>
              <a:t>来监控和管理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但问卷通常</a:t>
            </a:r>
            <a:r>
              <a:rPr lang="zh-CN" altLang="en-US" dirty="0">
                <a:solidFill>
                  <a:srgbClr val="0070C0"/>
                </a:solidFill>
              </a:rPr>
              <a:t>带有主观片面性</a:t>
            </a:r>
            <a:r>
              <a:rPr lang="zh-CN" altLang="en-US" dirty="0"/>
              <a:t>，需要结合其他的方法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C00000"/>
                </a:solidFill>
              </a:rPr>
              <a:t>访谈</a:t>
            </a:r>
            <a:r>
              <a:rPr lang="zh-CN" altLang="en-US" dirty="0"/>
              <a:t>：与用户面对面的交谈，但也可以是其他形式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无结构的访谈</a:t>
            </a:r>
            <a:r>
              <a:rPr lang="zh-CN" altLang="en-US" dirty="0"/>
              <a:t>适用于在调查初期导出工作或使用的情节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半或结构化访谈</a:t>
            </a:r>
            <a:r>
              <a:rPr lang="zh-CN" altLang="en-US" dirty="0"/>
              <a:t>则用于获取和用例或任务分析所需的数据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优点：</a:t>
            </a:r>
            <a:r>
              <a:rPr lang="zh-CN" altLang="en-US" dirty="0">
                <a:solidFill>
                  <a:srgbClr val="0070C0"/>
                </a:solidFill>
              </a:rPr>
              <a:t>容易探索各类问题</a:t>
            </a:r>
            <a:r>
              <a:rPr lang="zh-CN" altLang="en-US" dirty="0"/>
              <a:t>，可使用</a:t>
            </a:r>
            <a:r>
              <a:rPr lang="zh-CN" altLang="en-US" dirty="0">
                <a:solidFill>
                  <a:srgbClr val="0070C0"/>
                </a:solidFill>
              </a:rPr>
              <a:t>情节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0070C0"/>
                </a:solidFill>
              </a:rPr>
              <a:t>原型</a:t>
            </a:r>
            <a:r>
              <a:rPr lang="zh-CN" altLang="en-US" dirty="0"/>
              <a:t>等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但</a:t>
            </a:r>
            <a:r>
              <a:rPr lang="zh-CN" altLang="en-US" dirty="0">
                <a:solidFill>
                  <a:srgbClr val="0070C0"/>
                </a:solidFill>
              </a:rPr>
              <a:t>比较费时</a:t>
            </a:r>
            <a:r>
              <a:rPr lang="zh-CN" altLang="en-US" dirty="0"/>
              <a:t>、也</a:t>
            </a:r>
            <a:r>
              <a:rPr lang="zh-CN" altLang="en-US" dirty="0">
                <a:solidFill>
                  <a:srgbClr val="0070C0"/>
                </a:solidFill>
              </a:rPr>
              <a:t>无法访问所有想要访问的人</a:t>
            </a:r>
          </a:p>
        </p:txBody>
      </p:sp>
      <p:sp>
        <p:nvSpPr>
          <p:cNvPr id="30723" name="灯片编号占位符 3">
            <a:extLst>
              <a:ext uri="{FF2B5EF4-FFF2-40B4-BE49-F238E27FC236}">
                <a16:creationId xmlns:a16="http://schemas.microsoft.com/office/drawing/2014/main" id="{516A0CCB-BB77-38C7-7DE6-8A245A6F838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C6775215-777E-4D32-BBD3-F3DCFA02424F}" type="slidenum">
              <a:rPr lang="en-US" altLang="zh-CN" sz="1200">
                <a:solidFill>
                  <a:srgbClr val="B5A788"/>
                </a:solidFill>
              </a:rPr>
              <a:pPr/>
              <a:t>20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618" name="Rectangle 2">
            <a:extLst>
              <a:ext uri="{FF2B5EF4-FFF2-40B4-BE49-F238E27FC236}">
                <a16:creationId xmlns:a16="http://schemas.microsoft.com/office/drawing/2014/main" id="{5DC2A319-9359-BE65-CFD1-F834CA8B91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7.4.1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数据收集技术</a:t>
            </a:r>
          </a:p>
        </p:txBody>
      </p:sp>
      <p:sp>
        <p:nvSpPr>
          <p:cNvPr id="367619" name="Rectangle 3">
            <a:extLst>
              <a:ext uri="{FF2B5EF4-FFF2-40B4-BE49-F238E27FC236}">
                <a16:creationId xmlns:a16="http://schemas.microsoft.com/office/drawing/2014/main" id="{981AB979-2DDC-04AC-97BA-396753A201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85813" y="1428750"/>
            <a:ext cx="8143875" cy="5195888"/>
          </a:xfrm>
        </p:spPr>
        <p:txBody>
          <a:bodyPr>
            <a:normAutofit fontScale="92500"/>
          </a:bodyPr>
          <a:lstStyle/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C00000"/>
                </a:solidFill>
              </a:rPr>
              <a:t>专题组和研讨会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各类参与者</a:t>
            </a:r>
            <a:r>
              <a:rPr lang="zh-CN" altLang="en-US" dirty="0">
                <a:solidFill>
                  <a:srgbClr val="0070C0"/>
                </a:solidFill>
              </a:rPr>
              <a:t>共同讨论</a:t>
            </a:r>
            <a:r>
              <a:rPr lang="zh-CN" altLang="en-US" dirty="0"/>
              <a:t>设计中的</a:t>
            </a:r>
            <a:r>
              <a:rPr lang="zh-CN" altLang="en-US" dirty="0">
                <a:solidFill>
                  <a:srgbClr val="0070C0"/>
                </a:solidFill>
              </a:rPr>
              <a:t>焦点问题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0070C0"/>
                </a:solidFill>
              </a:rPr>
              <a:t>需求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可有焦点性问题，过程</a:t>
            </a:r>
            <a:r>
              <a:rPr lang="zh-CN" altLang="en-US" dirty="0">
                <a:solidFill>
                  <a:srgbClr val="0070C0"/>
                </a:solidFill>
              </a:rPr>
              <a:t>具有专门的议题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0070C0"/>
                </a:solidFill>
              </a:rPr>
              <a:t>明确的结构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可是</a:t>
            </a:r>
            <a:r>
              <a:rPr lang="zh-CN" altLang="en-US" dirty="0">
                <a:solidFill>
                  <a:srgbClr val="0070C0"/>
                </a:solidFill>
              </a:rPr>
              <a:t>无结构的自由讨论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需有</a:t>
            </a:r>
            <a:r>
              <a:rPr lang="zh-CN" altLang="en-US" dirty="0">
                <a:solidFill>
                  <a:srgbClr val="0070C0"/>
                </a:solidFill>
              </a:rPr>
              <a:t>主持人</a:t>
            </a:r>
            <a:r>
              <a:rPr lang="zh-CN" altLang="en-US" dirty="0"/>
              <a:t>控制议题，并必要时引导成员关注某议题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优点：可以</a:t>
            </a:r>
            <a:r>
              <a:rPr lang="zh-CN" altLang="en-US" dirty="0">
                <a:solidFill>
                  <a:srgbClr val="0070C0"/>
                </a:solidFill>
              </a:rPr>
              <a:t>获得一致的看法</a:t>
            </a:r>
            <a:r>
              <a:rPr lang="zh-CN" altLang="en-US" dirty="0"/>
              <a:t>，并</a:t>
            </a:r>
            <a:r>
              <a:rPr lang="zh-CN" altLang="en-US" dirty="0">
                <a:solidFill>
                  <a:srgbClr val="0070C0"/>
                </a:solidFill>
              </a:rPr>
              <a:t>突出具有冲突的问题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用户和设计者</a:t>
            </a:r>
            <a:r>
              <a:rPr lang="zh-CN" altLang="en-US" dirty="0">
                <a:solidFill>
                  <a:srgbClr val="0070C0"/>
                </a:solidFill>
              </a:rPr>
              <a:t>可从对方的观点来理解设计的上下文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用户可以</a:t>
            </a:r>
            <a:r>
              <a:rPr lang="zh-CN" altLang="en-US" dirty="0">
                <a:solidFill>
                  <a:srgbClr val="0070C0"/>
                </a:solidFill>
              </a:rPr>
              <a:t>了解设计者相关的技术和能力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设计者</a:t>
            </a:r>
            <a:r>
              <a:rPr lang="zh-CN" altLang="en-US" sz="2100" dirty="0">
                <a:solidFill>
                  <a:srgbClr val="0070C0"/>
                </a:solidFill>
              </a:rPr>
              <a:t>可询问与产品相关的工作环境</a:t>
            </a:r>
            <a:endParaRPr lang="en-US" altLang="zh-CN" sz="2100" dirty="0">
              <a:solidFill>
                <a:srgbClr val="0070C0"/>
              </a:solidFill>
            </a:endParaRP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C00000"/>
                </a:solidFill>
              </a:rPr>
              <a:t>自然观察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自然状态下</a:t>
            </a:r>
            <a:r>
              <a:rPr lang="zh-CN" altLang="en-US" dirty="0">
                <a:solidFill>
                  <a:srgbClr val="0070C0"/>
                </a:solidFill>
              </a:rPr>
              <a:t>观察用户如何执行日常任务</a:t>
            </a:r>
            <a:r>
              <a:rPr lang="zh-CN" altLang="en-US" dirty="0"/>
              <a:t>，以发现更多信息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用户很难说出自己的工作并描述如何执行任务</a:t>
            </a:r>
          </a:p>
        </p:txBody>
      </p:sp>
      <p:sp>
        <p:nvSpPr>
          <p:cNvPr id="31747" name="灯片编号占位符 3">
            <a:extLst>
              <a:ext uri="{FF2B5EF4-FFF2-40B4-BE49-F238E27FC236}">
                <a16:creationId xmlns:a16="http://schemas.microsoft.com/office/drawing/2014/main" id="{E121E33F-8706-3E96-014B-F328587B0D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D2D5A717-A3D2-4709-9868-822FA0F4A05D}" type="slidenum">
              <a:rPr lang="en-US" altLang="zh-CN" sz="1200">
                <a:solidFill>
                  <a:srgbClr val="B5A788"/>
                </a:solidFill>
              </a:rPr>
              <a:pPr/>
              <a:t>21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2" name="Rectangle 2">
            <a:extLst>
              <a:ext uri="{FF2B5EF4-FFF2-40B4-BE49-F238E27FC236}">
                <a16:creationId xmlns:a16="http://schemas.microsoft.com/office/drawing/2014/main" id="{ED697EFE-7BC7-B851-863E-B2ADB03EF22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7.4.1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数据收集技术</a:t>
            </a:r>
          </a:p>
        </p:txBody>
      </p:sp>
      <p:sp>
        <p:nvSpPr>
          <p:cNvPr id="368643" name="Rectangle 3">
            <a:extLst>
              <a:ext uri="{FF2B5EF4-FFF2-40B4-BE49-F238E27FC236}">
                <a16:creationId xmlns:a16="http://schemas.microsoft.com/office/drawing/2014/main" id="{986F638B-4CD8-0F58-768E-9364038925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42938" y="1519238"/>
            <a:ext cx="8291512" cy="5195887"/>
          </a:xfrm>
        </p:spPr>
        <p:txBody>
          <a:bodyPr>
            <a:normAutofit fontScale="92500"/>
          </a:bodyPr>
          <a:lstStyle/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通过</a:t>
            </a:r>
            <a:r>
              <a:rPr lang="zh-CN" altLang="en-US" dirty="0">
                <a:solidFill>
                  <a:srgbClr val="0070C0"/>
                </a:solidFill>
              </a:rPr>
              <a:t>观察、记录、提问</a:t>
            </a:r>
            <a:r>
              <a:rPr lang="zh-CN" altLang="en-US" dirty="0"/>
              <a:t>，设计者可获得相关任务的认识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设计者可以</a:t>
            </a:r>
            <a:r>
              <a:rPr lang="zh-CN" altLang="en-US" dirty="0">
                <a:solidFill>
                  <a:srgbClr val="0070C0"/>
                </a:solidFill>
              </a:rPr>
              <a:t>不同程度地介入用户的工作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优点：对任务获得一个</a:t>
            </a:r>
            <a:r>
              <a:rPr lang="zh-CN" altLang="en-US" dirty="0">
                <a:solidFill>
                  <a:srgbClr val="0070C0"/>
                </a:solidFill>
              </a:rPr>
              <a:t>全面理解</a:t>
            </a:r>
            <a:r>
              <a:rPr lang="zh-CN" altLang="en-US" dirty="0"/>
              <a:t>，可作为其他方法的补充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需要大量的时间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0070C0"/>
                </a:solidFill>
              </a:rPr>
              <a:t>其他资源</a:t>
            </a:r>
            <a:r>
              <a:rPr lang="zh-CN" altLang="en-US" dirty="0"/>
              <a:t>，有时会</a:t>
            </a:r>
            <a:r>
              <a:rPr lang="zh-CN" altLang="en-US" dirty="0">
                <a:solidFill>
                  <a:srgbClr val="0070C0"/>
                </a:solidFill>
              </a:rPr>
              <a:t>产生过多的信息</a:t>
            </a:r>
            <a:endParaRPr lang="en-US" altLang="zh-CN" dirty="0">
              <a:solidFill>
                <a:srgbClr val="0070C0"/>
              </a:solidFill>
            </a:endParaRP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C00000"/>
                </a:solidFill>
              </a:rPr>
              <a:t>研究文档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最容易获得的是各类文档，包括</a:t>
            </a:r>
            <a:r>
              <a:rPr lang="zh-CN" altLang="en-US" dirty="0">
                <a:solidFill>
                  <a:srgbClr val="0070C0"/>
                </a:solidFill>
              </a:rPr>
              <a:t>章程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0070C0"/>
                </a:solidFill>
              </a:rPr>
              <a:t>规定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0070C0"/>
                </a:solidFill>
              </a:rPr>
              <a:t>操作指令表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但</a:t>
            </a:r>
            <a:r>
              <a:rPr lang="zh-CN" altLang="en-US" dirty="0">
                <a:solidFill>
                  <a:srgbClr val="0070C0"/>
                </a:solidFill>
              </a:rPr>
              <a:t>不应作为唯一的数据来源</a:t>
            </a:r>
            <a:r>
              <a:rPr lang="zh-CN" altLang="en-US" dirty="0"/>
              <a:t>，应更为</a:t>
            </a:r>
            <a:r>
              <a:rPr lang="zh-CN" altLang="en-US" dirty="0">
                <a:solidFill>
                  <a:srgbClr val="0070C0"/>
                </a:solidFill>
              </a:rPr>
              <a:t>关注实际情况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它们描述人们在理想情况下应当如何完成任务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但实际上人们的行为可以不一致，有所扩充或改进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有助于</a:t>
            </a:r>
            <a:r>
              <a:rPr lang="zh-CN" altLang="en-US" dirty="0">
                <a:solidFill>
                  <a:srgbClr val="0070C0"/>
                </a:solidFill>
              </a:rPr>
              <a:t>了解规范的任务步骤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0070C0"/>
                </a:solidFill>
              </a:rPr>
              <a:t>指导性规则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不占用参与者的时间</a:t>
            </a:r>
          </a:p>
        </p:txBody>
      </p:sp>
      <p:sp>
        <p:nvSpPr>
          <p:cNvPr id="32771" name="灯片编号占位符 3">
            <a:extLst>
              <a:ext uri="{FF2B5EF4-FFF2-40B4-BE49-F238E27FC236}">
                <a16:creationId xmlns:a16="http://schemas.microsoft.com/office/drawing/2014/main" id="{F424ACDA-C877-AD0F-A012-AD22CDC57EA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A3FFA5F5-B9F3-4041-8EBB-C4933EB26D9D}" type="slidenum">
              <a:rPr lang="en-US" altLang="zh-CN" sz="1200">
                <a:solidFill>
                  <a:srgbClr val="B5A788"/>
                </a:solidFill>
              </a:rPr>
              <a:pPr/>
              <a:t>22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666" name="Rectangle 2">
            <a:extLst>
              <a:ext uri="{FF2B5EF4-FFF2-40B4-BE49-F238E27FC236}">
                <a16:creationId xmlns:a16="http://schemas.microsoft.com/office/drawing/2014/main" id="{FBC5C4A8-236F-5F95-8B32-9043B12A59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7.4.2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选择数据收集技术</a:t>
            </a:r>
          </a:p>
        </p:txBody>
      </p:sp>
      <p:sp>
        <p:nvSpPr>
          <p:cNvPr id="33794" name="Rectangle 3">
            <a:extLst>
              <a:ext uri="{FF2B5EF4-FFF2-40B4-BE49-F238E27FC236}">
                <a16:creationId xmlns:a16="http://schemas.microsoft.com/office/drawing/2014/main" id="{D633C3DD-7BA9-CB36-9DAF-77D3BA80D9AB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685800" y="1154113"/>
            <a:ext cx="7847013" cy="417512"/>
          </a:xfrm>
        </p:spPr>
        <p:txBody>
          <a:bodyPr/>
          <a:lstStyle/>
          <a:p>
            <a:pPr eaLnBrk="1" hangingPunct="1"/>
            <a:r>
              <a:rPr lang="zh-CN" altLang="en-US" sz="2100"/>
              <a:t>表</a:t>
            </a:r>
            <a:r>
              <a:rPr lang="en-US" altLang="zh-CN" sz="2100"/>
              <a:t>7.1</a:t>
            </a:r>
            <a:r>
              <a:rPr lang="zh-CN" altLang="en-US" sz="2100"/>
              <a:t>列出了五种方法的适用情形、信息类型和优缺点</a:t>
            </a:r>
          </a:p>
          <a:p>
            <a:pPr eaLnBrk="1" hangingPunct="1"/>
            <a:endParaRPr lang="en-US" altLang="zh-CN" sz="2100"/>
          </a:p>
        </p:txBody>
      </p:sp>
      <p:graphicFrame>
        <p:nvGraphicFramePr>
          <p:cNvPr id="369802" name="Group 138">
            <a:extLst>
              <a:ext uri="{FF2B5EF4-FFF2-40B4-BE49-F238E27FC236}">
                <a16:creationId xmlns:a16="http://schemas.microsoft.com/office/drawing/2014/main" id="{26BCA1F1-E1F3-20D4-ED42-1C6B9AF1C296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1285875" y="1803400"/>
          <a:ext cx="7643813" cy="4554538"/>
        </p:xfrm>
        <a:graphic>
          <a:graphicData uri="http://schemas.openxmlformats.org/drawingml/2006/table">
            <a:tbl>
              <a:tblPr/>
              <a:tblGrid>
                <a:gridCol w="10794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8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69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1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876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422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技术</a:t>
                      </a:r>
                    </a:p>
                  </a:txBody>
                  <a:tcPr marL="91439" marR="91439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适用情形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数据类型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优点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缺点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801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问卷调查</a:t>
                      </a:r>
                    </a:p>
                  </a:txBody>
                  <a:tcPr marL="91439" marR="91439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回答特定问题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定量及定性数据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使用资源少，调查人数多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问卷设计很关键，回答率可能不高，也可能答非所问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3075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+mn-cs"/>
                        </a:rPr>
                        <a:t>访谈</a:t>
                      </a:r>
                    </a:p>
                  </a:txBody>
                  <a:tcPr marL="91439" marR="91439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深入研究问题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有一些定量数据，主要是定性数据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必要时可引导访问者，可促进开发者和用户沟通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耗时，人为环境可使被访问者感觉不自在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3075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+mn-cs"/>
                        </a:rPr>
                        <a:t>专题组和研讨会</a:t>
                      </a:r>
                    </a:p>
                  </a:txBody>
                  <a:tcPr marL="91439" marR="91439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收集多方观点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有一些定量数据，主要是定性数据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可突出一致和不一致的观点，可促进开发者和用户沟通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讨论可能由少数人主导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3075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+mn-cs"/>
                        </a:rPr>
                        <a:t>自然观察</a:t>
                      </a:r>
                    </a:p>
                  </a:txBody>
                  <a:tcPr marL="91439" marR="91439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理解用户活动的环境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定性数据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观察实际工作能够提供细节，其他技术无法做到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非常耗时，数据量巨大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3075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+mn-cs"/>
                        </a:rPr>
                        <a:t>研究文档</a:t>
                      </a:r>
                    </a:p>
                  </a:txBody>
                  <a:tcPr marL="91439" marR="91439" marT="45726" marB="4572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了解过程、规则和标准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定性数据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不占用用户时间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实际工作可与文档不符</a:t>
                      </a:r>
                    </a:p>
                  </a:txBody>
                  <a:tcPr marL="91439" marR="91439" marT="45726" marB="4572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3839" name="灯片编号占位符 4">
            <a:extLst>
              <a:ext uri="{FF2B5EF4-FFF2-40B4-BE49-F238E27FC236}">
                <a16:creationId xmlns:a16="http://schemas.microsoft.com/office/drawing/2014/main" id="{22E7146A-8949-EAC3-7ADB-A267F124FB3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9E91439C-EE12-46B3-9D5B-B31873D37EF4}" type="slidenum">
              <a:rPr lang="en-US" altLang="zh-CN" sz="1200">
                <a:solidFill>
                  <a:srgbClr val="B5A788"/>
                </a:solidFill>
              </a:rPr>
              <a:pPr/>
              <a:t>23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714" name="Rectangle 2">
            <a:extLst>
              <a:ext uri="{FF2B5EF4-FFF2-40B4-BE49-F238E27FC236}">
                <a16:creationId xmlns:a16="http://schemas.microsoft.com/office/drawing/2014/main" id="{F8EDEABF-645A-E5F1-5D9D-0AFD3780EA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7.4.2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选择数据收集技术</a:t>
            </a:r>
          </a:p>
        </p:txBody>
      </p:sp>
      <p:sp>
        <p:nvSpPr>
          <p:cNvPr id="371715" name="Rectangle 3">
            <a:extLst>
              <a:ext uri="{FF2B5EF4-FFF2-40B4-BE49-F238E27FC236}">
                <a16:creationId xmlns:a16="http://schemas.microsoft.com/office/drawing/2014/main" id="{2BA55803-AC05-4DE7-E9A3-F808DAB1BF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71563" y="1447800"/>
            <a:ext cx="7862887" cy="5410200"/>
          </a:xfrm>
        </p:spPr>
        <p:txBody>
          <a:bodyPr>
            <a:normAutofit fontScale="92500" lnSpcReduction="1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技术的选择主要取决于</a:t>
            </a:r>
            <a:r>
              <a:rPr lang="zh-CN" altLang="en-US" dirty="0">
                <a:solidFill>
                  <a:srgbClr val="0070C0"/>
                </a:solidFill>
              </a:rPr>
              <a:t>所处的迭代周期阶段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0070C0"/>
                </a:solidFill>
              </a:rPr>
              <a:t>不同的阶段</a:t>
            </a:r>
            <a:r>
              <a:rPr lang="zh-CN" altLang="en-US" dirty="0"/>
              <a:t>需要</a:t>
            </a:r>
            <a:r>
              <a:rPr lang="zh-CN" altLang="en-US" dirty="0">
                <a:solidFill>
                  <a:srgbClr val="0070C0"/>
                </a:solidFill>
              </a:rPr>
              <a:t>调查不同信息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例如：在</a:t>
            </a:r>
            <a:r>
              <a:rPr lang="zh-CN" altLang="en-US" dirty="0">
                <a:solidFill>
                  <a:srgbClr val="0070C0"/>
                </a:solidFill>
              </a:rPr>
              <a:t>项目开始时</a:t>
            </a:r>
            <a:r>
              <a:rPr lang="zh-CN" altLang="en-US" dirty="0"/>
              <a:t>，在实际环境中的自由观察较合适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因为此时需要获取和理解与使用上下文相关的信息</a:t>
            </a:r>
            <a:endParaRPr lang="en-US" altLang="zh-CN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0070C0"/>
                </a:solidFill>
              </a:rPr>
              <a:t>不同的技术</a:t>
            </a:r>
            <a:r>
              <a:rPr lang="zh-CN" altLang="en-US" dirty="0"/>
              <a:t>也决定了</a:t>
            </a:r>
            <a:r>
              <a:rPr lang="zh-CN" altLang="en-US" dirty="0">
                <a:solidFill>
                  <a:srgbClr val="0070C0"/>
                </a:solidFill>
              </a:rPr>
              <a:t>所需的信息类型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例如：</a:t>
            </a:r>
            <a:r>
              <a:rPr lang="zh-CN" altLang="en-US" dirty="0">
                <a:solidFill>
                  <a:srgbClr val="0070C0"/>
                </a:solidFill>
              </a:rPr>
              <a:t>确定可用性目标</a:t>
            </a:r>
            <a:r>
              <a:rPr lang="zh-CN" altLang="en-US" dirty="0"/>
              <a:t>可采用</a:t>
            </a:r>
            <a:r>
              <a:rPr lang="zh-CN" altLang="en-US" dirty="0">
                <a:solidFill>
                  <a:srgbClr val="0070C0"/>
                </a:solidFill>
              </a:rPr>
              <a:t>问卷</a:t>
            </a:r>
            <a:r>
              <a:rPr lang="zh-CN" altLang="en-US" dirty="0"/>
              <a:t>来获取某些</a:t>
            </a:r>
            <a:r>
              <a:rPr lang="zh-CN" altLang="en-US" dirty="0">
                <a:solidFill>
                  <a:srgbClr val="0070C0"/>
                </a:solidFill>
              </a:rPr>
              <a:t>定量数据</a:t>
            </a:r>
            <a:endParaRPr lang="en-US" altLang="zh-CN" dirty="0">
              <a:solidFill>
                <a:srgbClr val="0070C0"/>
              </a:solidFill>
            </a:endParaRP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0070C0"/>
                </a:solidFill>
              </a:rPr>
              <a:t>可用的资源</a:t>
            </a:r>
            <a:r>
              <a:rPr lang="zh-CN" altLang="en-US" dirty="0"/>
              <a:t>也影响到如何选择技术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例如：</a:t>
            </a:r>
            <a:r>
              <a:rPr lang="zh-CN" altLang="en-US" dirty="0">
                <a:solidFill>
                  <a:srgbClr val="0070C0"/>
                </a:solidFill>
              </a:rPr>
              <a:t>大规模的问卷调查</a:t>
            </a:r>
            <a:r>
              <a:rPr lang="zh-CN" altLang="en-US" dirty="0"/>
              <a:t>需要足够的时间和费用，也需要有足够的信息和经验设计并测试问卷</a:t>
            </a:r>
            <a:endParaRPr lang="en-US" altLang="zh-CN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例如：</a:t>
            </a:r>
            <a:r>
              <a:rPr lang="zh-CN" altLang="en-US" dirty="0">
                <a:solidFill>
                  <a:srgbClr val="0070C0"/>
                </a:solidFill>
              </a:rPr>
              <a:t>专题讨论</a:t>
            </a:r>
            <a:r>
              <a:rPr lang="zh-CN" altLang="en-US" dirty="0"/>
              <a:t>需要召集相关的参与者</a:t>
            </a:r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endParaRPr lang="en-US" altLang="zh-CN" dirty="0"/>
          </a:p>
        </p:txBody>
      </p:sp>
      <p:sp>
        <p:nvSpPr>
          <p:cNvPr id="34819" name="灯片编号占位符 3">
            <a:extLst>
              <a:ext uri="{FF2B5EF4-FFF2-40B4-BE49-F238E27FC236}">
                <a16:creationId xmlns:a16="http://schemas.microsoft.com/office/drawing/2014/main" id="{BB1A73A3-6480-489E-A090-BCC3C7AEE0E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ED14AD16-6956-472C-81A9-7D18E369B538}" type="slidenum">
              <a:rPr lang="en-US" altLang="zh-CN" sz="1200">
                <a:solidFill>
                  <a:srgbClr val="B5A788"/>
                </a:solidFill>
              </a:rPr>
              <a:pPr/>
              <a:t>24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738" name="Rectangle 2">
            <a:extLst>
              <a:ext uri="{FF2B5EF4-FFF2-40B4-BE49-F238E27FC236}">
                <a16:creationId xmlns:a16="http://schemas.microsoft.com/office/drawing/2014/main" id="{7D4F0294-7484-9186-611D-D5791D654B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7.4.2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选择数据收集技术</a:t>
            </a:r>
          </a:p>
        </p:txBody>
      </p:sp>
      <p:sp>
        <p:nvSpPr>
          <p:cNvPr id="372739" name="Rectangle 3">
            <a:extLst>
              <a:ext uri="{FF2B5EF4-FFF2-40B4-BE49-F238E27FC236}">
                <a16:creationId xmlns:a16="http://schemas.microsoft.com/office/drawing/2014/main" id="{902C9E57-0D50-AB99-4362-A028A985351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90625" y="1428750"/>
            <a:ext cx="7845425" cy="5429250"/>
          </a:xfrm>
        </p:spPr>
        <p:txBody>
          <a:bodyPr>
            <a:normAutofit fontScale="85000" lnSpcReduction="2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选择基于两个因素：</a:t>
            </a:r>
            <a:r>
              <a:rPr lang="zh-CN" altLang="en-US" dirty="0">
                <a:solidFill>
                  <a:srgbClr val="0070C0"/>
                </a:solidFill>
              </a:rPr>
              <a:t>技术的特征</a:t>
            </a:r>
            <a:r>
              <a:rPr lang="zh-CN" altLang="en-US" dirty="0"/>
              <a:t>和需</a:t>
            </a:r>
            <a:r>
              <a:rPr lang="zh-CN" altLang="en-US" dirty="0">
                <a:solidFill>
                  <a:srgbClr val="0070C0"/>
                </a:solidFill>
              </a:rPr>
              <a:t>研究的任务</a:t>
            </a:r>
            <a:endParaRPr lang="en-US" altLang="zh-CN" dirty="0">
              <a:solidFill>
                <a:srgbClr val="0070C0"/>
              </a:solidFill>
            </a:endParaRPr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技术的特征有两个方面的区别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所需的时间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0070C0"/>
                </a:solidFill>
              </a:rPr>
              <a:t>细致的程度</a:t>
            </a:r>
            <a:endParaRPr lang="zh-CN" altLang="en-US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分析者所需的知识和经验</a:t>
            </a:r>
            <a:endParaRPr lang="en-US" altLang="zh-CN" dirty="0">
              <a:solidFill>
                <a:srgbClr val="0070C0"/>
              </a:solidFill>
            </a:endParaRP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所研究的用户</a:t>
            </a:r>
            <a:r>
              <a:rPr lang="zh-CN" altLang="en-US" dirty="0">
                <a:solidFill>
                  <a:srgbClr val="0070C0"/>
                </a:solidFill>
              </a:rPr>
              <a:t>任务</a:t>
            </a:r>
            <a:r>
              <a:rPr lang="zh-CN" altLang="en-US" dirty="0"/>
              <a:t>有三个方面的不同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任务由</a:t>
            </a:r>
            <a:r>
              <a:rPr lang="zh-CN" altLang="en-US" dirty="0">
                <a:solidFill>
                  <a:srgbClr val="0070C0"/>
                </a:solidFill>
              </a:rPr>
              <a:t>顺序</a:t>
            </a:r>
            <a:r>
              <a:rPr lang="zh-CN" altLang="en-US" dirty="0"/>
              <a:t>步骤组成还是子任务的</a:t>
            </a:r>
            <a:r>
              <a:rPr lang="zh-CN" altLang="en-US" dirty="0">
                <a:solidFill>
                  <a:srgbClr val="0070C0"/>
                </a:solidFill>
              </a:rPr>
              <a:t>重叠</a:t>
            </a:r>
            <a:r>
              <a:rPr lang="zh-CN" altLang="en-US" dirty="0"/>
              <a:t>序列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所操作的信息具有</a:t>
            </a:r>
            <a:r>
              <a:rPr lang="zh-CN" altLang="en-US" dirty="0">
                <a:solidFill>
                  <a:srgbClr val="0070C0"/>
                </a:solidFill>
              </a:rPr>
              <a:t>复杂</a:t>
            </a:r>
            <a:r>
              <a:rPr lang="zh-CN" altLang="en-US" dirty="0"/>
              <a:t>的，还是</a:t>
            </a:r>
            <a:r>
              <a:rPr lang="zh-CN" altLang="en-US" dirty="0">
                <a:solidFill>
                  <a:srgbClr val="0070C0"/>
                </a:solidFill>
              </a:rPr>
              <a:t>简单</a:t>
            </a:r>
            <a:r>
              <a:rPr lang="zh-CN" altLang="en-US" dirty="0"/>
              <a:t>的信息内容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任务将由</a:t>
            </a:r>
            <a:r>
              <a:rPr lang="zh-CN" altLang="en-US" dirty="0">
                <a:solidFill>
                  <a:srgbClr val="0070C0"/>
                </a:solidFill>
              </a:rPr>
              <a:t>初学者</a:t>
            </a:r>
            <a:r>
              <a:rPr lang="zh-CN" altLang="en-US" dirty="0"/>
              <a:t>还是有训练的</a:t>
            </a:r>
            <a:r>
              <a:rPr lang="zh-CN" altLang="en-US" dirty="0">
                <a:solidFill>
                  <a:srgbClr val="0070C0"/>
                </a:solidFill>
              </a:rPr>
              <a:t>专家</a:t>
            </a:r>
            <a:r>
              <a:rPr lang="zh-CN" altLang="en-US" dirty="0"/>
              <a:t>来执行</a:t>
            </a:r>
            <a:endParaRPr lang="en-US" altLang="zh-CN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例如：对于</a:t>
            </a:r>
            <a:r>
              <a:rPr lang="zh-CN" altLang="en-US" dirty="0">
                <a:solidFill>
                  <a:srgbClr val="0070C0"/>
                </a:solidFill>
              </a:rPr>
              <a:t>类似</a:t>
            </a:r>
            <a:r>
              <a:rPr lang="en-US" altLang="zh-CN" dirty="0">
                <a:solidFill>
                  <a:srgbClr val="0070C0"/>
                </a:solidFill>
              </a:rPr>
              <a:t>ATM</a:t>
            </a:r>
            <a:r>
              <a:rPr lang="zh-CN" altLang="en-US" dirty="0">
                <a:solidFill>
                  <a:srgbClr val="0070C0"/>
                </a:solidFill>
              </a:rPr>
              <a:t>这样的即学即用系统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任务由顺序步骤组成，内容较简单，用户多为初学者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简单的问卷调查并观察用户使用现有的</a:t>
            </a:r>
            <a:r>
              <a:rPr lang="en-US" altLang="zh-CN" dirty="0"/>
              <a:t>ATM</a:t>
            </a:r>
            <a:r>
              <a:rPr lang="zh-CN" altLang="en-US" dirty="0"/>
              <a:t>作为补充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采用</a:t>
            </a:r>
            <a:r>
              <a:rPr lang="en-US" altLang="zh-CN" dirty="0"/>
              <a:t>VB</a:t>
            </a:r>
            <a:r>
              <a:rPr lang="zh-CN" altLang="en-US" dirty="0"/>
              <a:t>等工具建立原型，观察和收集用户数据</a:t>
            </a:r>
          </a:p>
        </p:txBody>
      </p:sp>
      <p:sp>
        <p:nvSpPr>
          <p:cNvPr id="35843" name="灯片编号占位符 3">
            <a:extLst>
              <a:ext uri="{FF2B5EF4-FFF2-40B4-BE49-F238E27FC236}">
                <a16:creationId xmlns:a16="http://schemas.microsoft.com/office/drawing/2014/main" id="{4F1038CC-C4FC-338B-33D6-2E9E0618EFD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D1D7BA3E-9886-4EED-AC84-B766A930FE8B}" type="slidenum">
              <a:rPr lang="en-US" altLang="zh-CN" sz="1200">
                <a:solidFill>
                  <a:srgbClr val="B5A788"/>
                </a:solidFill>
              </a:rPr>
              <a:pPr/>
              <a:t>25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762" name="Rectangle 2">
            <a:extLst>
              <a:ext uri="{FF2B5EF4-FFF2-40B4-BE49-F238E27FC236}">
                <a16:creationId xmlns:a16="http://schemas.microsoft.com/office/drawing/2014/main" id="{EB9F6703-7781-FA6E-FE6B-110CD99267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7.4.2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选择数据收集技术</a:t>
            </a:r>
          </a:p>
        </p:txBody>
      </p:sp>
      <p:sp>
        <p:nvSpPr>
          <p:cNvPr id="36866" name="Rectangle 3">
            <a:extLst>
              <a:ext uri="{FF2B5EF4-FFF2-40B4-BE49-F238E27FC236}">
                <a16:creationId xmlns:a16="http://schemas.microsoft.com/office/drawing/2014/main" id="{DA1B73C0-A7FE-96D7-47A4-5B976988152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28688" y="1428750"/>
            <a:ext cx="8005762" cy="4800600"/>
          </a:xfrm>
        </p:spPr>
        <p:txBody>
          <a:bodyPr/>
          <a:lstStyle/>
          <a:p>
            <a:pPr lvl="1" eaLnBrk="1" hangingPunct="1"/>
            <a:r>
              <a:rPr lang="zh-CN" altLang="en-US"/>
              <a:t>例如：有些任务有对</a:t>
            </a:r>
            <a:r>
              <a:rPr lang="zh-CN" altLang="en-US">
                <a:solidFill>
                  <a:srgbClr val="0070C0"/>
                </a:solidFill>
              </a:rPr>
              <a:t>有效性</a:t>
            </a:r>
            <a:r>
              <a:rPr lang="zh-CN" altLang="en-US"/>
              <a:t>和</a:t>
            </a:r>
            <a:r>
              <a:rPr lang="zh-CN" altLang="en-US">
                <a:solidFill>
                  <a:srgbClr val="0070C0"/>
                </a:solidFill>
              </a:rPr>
              <a:t>效率</a:t>
            </a:r>
            <a:r>
              <a:rPr lang="zh-CN" altLang="en-US"/>
              <a:t>的要求，如银行内部的支持系统</a:t>
            </a:r>
            <a:endParaRPr lang="en-US" altLang="zh-CN"/>
          </a:p>
          <a:p>
            <a:pPr lvl="1" eaLnBrk="1" hangingPunct="1">
              <a:buFont typeface="Verdana" panose="020B0604030504040204" pitchFamily="34" charset="0"/>
              <a:buNone/>
            </a:pPr>
            <a:endParaRPr lang="zh-CN" altLang="en-US"/>
          </a:p>
          <a:p>
            <a:pPr lvl="2" eaLnBrk="1" hangingPunct="1"/>
            <a:r>
              <a:rPr lang="zh-CN" altLang="en-US"/>
              <a:t>任务包含多个</a:t>
            </a:r>
            <a:r>
              <a:rPr lang="zh-CN" altLang="en-US">
                <a:solidFill>
                  <a:srgbClr val="0070C0"/>
                </a:solidFill>
              </a:rPr>
              <a:t>物理和认知活动的重叠</a:t>
            </a:r>
            <a:r>
              <a:rPr lang="zh-CN" altLang="en-US"/>
              <a:t>，</a:t>
            </a:r>
            <a:r>
              <a:rPr lang="zh-CN" altLang="en-US">
                <a:solidFill>
                  <a:srgbClr val="0070C0"/>
                </a:solidFill>
              </a:rPr>
              <a:t>信息内容较复杂</a:t>
            </a:r>
            <a:r>
              <a:rPr lang="zh-CN" altLang="en-US"/>
              <a:t>，用户为</a:t>
            </a:r>
            <a:r>
              <a:rPr lang="zh-CN" altLang="en-US">
                <a:solidFill>
                  <a:srgbClr val="0070C0"/>
                </a:solidFill>
              </a:rPr>
              <a:t>熟练用户</a:t>
            </a:r>
            <a:endParaRPr lang="zh-CN" altLang="en-US"/>
          </a:p>
          <a:p>
            <a:pPr lvl="2" eaLnBrk="1" hangingPunct="1">
              <a:buFont typeface="Wingdings 2" panose="05020102010507070707" pitchFamily="82" charset="2"/>
              <a:buNone/>
            </a:pPr>
            <a:endParaRPr lang="zh-CN" altLang="en-US"/>
          </a:p>
          <a:p>
            <a:pPr lvl="2" eaLnBrk="1" hangingPunct="1"/>
            <a:r>
              <a:rPr lang="zh-CN" altLang="en-US"/>
              <a:t>如果</a:t>
            </a:r>
            <a:r>
              <a:rPr lang="zh-CN" altLang="en-US">
                <a:solidFill>
                  <a:srgbClr val="0070C0"/>
                </a:solidFill>
              </a:rPr>
              <a:t>已有类似系统</a:t>
            </a:r>
            <a:r>
              <a:rPr lang="zh-CN" altLang="en-US"/>
              <a:t>，则可进行</a:t>
            </a:r>
            <a:r>
              <a:rPr lang="zh-CN" altLang="en-US">
                <a:solidFill>
                  <a:srgbClr val="0070C0"/>
                </a:solidFill>
              </a:rPr>
              <a:t>观察</a:t>
            </a:r>
            <a:r>
              <a:rPr lang="zh-CN" altLang="en-US"/>
              <a:t>和</a:t>
            </a:r>
            <a:r>
              <a:rPr lang="zh-CN" altLang="en-US">
                <a:solidFill>
                  <a:srgbClr val="0070C0"/>
                </a:solidFill>
              </a:rPr>
              <a:t>访谈</a:t>
            </a:r>
            <a:r>
              <a:rPr lang="zh-CN" altLang="en-US"/>
              <a:t>并进行任务分析</a:t>
            </a:r>
          </a:p>
          <a:p>
            <a:pPr lvl="2" eaLnBrk="1" hangingPunct="1"/>
            <a:r>
              <a:rPr lang="zh-CN" altLang="en-US"/>
              <a:t>如果开发</a:t>
            </a:r>
            <a:r>
              <a:rPr lang="zh-CN" altLang="en-US">
                <a:solidFill>
                  <a:srgbClr val="0070C0"/>
                </a:solidFill>
              </a:rPr>
              <a:t>全新系统</a:t>
            </a:r>
            <a:r>
              <a:rPr lang="zh-CN" altLang="en-US"/>
              <a:t>，则首先需</a:t>
            </a:r>
            <a:r>
              <a:rPr lang="zh-CN" altLang="en-US">
                <a:solidFill>
                  <a:srgbClr val="0070C0"/>
                </a:solidFill>
              </a:rPr>
              <a:t>观察</a:t>
            </a:r>
            <a:r>
              <a:rPr lang="zh-CN" altLang="en-US"/>
              <a:t>手工活动和</a:t>
            </a:r>
            <a:r>
              <a:rPr lang="zh-CN" altLang="en-US">
                <a:solidFill>
                  <a:srgbClr val="0070C0"/>
                </a:solidFill>
              </a:rPr>
              <a:t>问卷调查</a:t>
            </a:r>
          </a:p>
        </p:txBody>
      </p:sp>
      <p:sp>
        <p:nvSpPr>
          <p:cNvPr id="36867" name="灯片编号占位符 3">
            <a:extLst>
              <a:ext uri="{FF2B5EF4-FFF2-40B4-BE49-F238E27FC236}">
                <a16:creationId xmlns:a16="http://schemas.microsoft.com/office/drawing/2014/main" id="{75262E0B-9CAB-D8E1-A388-FB68B2B7B7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41760BEB-1BF7-4545-83D2-9F98ABF737EF}" type="slidenum">
              <a:rPr lang="en-US" altLang="zh-CN" sz="1200">
                <a:solidFill>
                  <a:srgbClr val="B5A788"/>
                </a:solidFill>
              </a:rPr>
              <a:pPr/>
              <a:t>26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786" name="Rectangle 2">
            <a:extLst>
              <a:ext uri="{FF2B5EF4-FFF2-40B4-BE49-F238E27FC236}">
                <a16:creationId xmlns:a16="http://schemas.microsoft.com/office/drawing/2014/main" id="{F58C3D5A-C28D-9440-F9D1-976AF3A972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7.4.3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基本的数据收集指南</a:t>
            </a:r>
          </a:p>
        </p:txBody>
      </p:sp>
      <p:sp>
        <p:nvSpPr>
          <p:cNvPr id="374787" name="Rectangle 3">
            <a:extLst>
              <a:ext uri="{FF2B5EF4-FFF2-40B4-BE49-F238E27FC236}">
                <a16:creationId xmlns:a16="http://schemas.microsoft.com/office/drawing/2014/main" id="{E81DFAD2-31E4-2BE4-2FE5-4A23706BF5F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14438" y="1447800"/>
            <a:ext cx="7929562" cy="5410200"/>
          </a:xfrm>
        </p:spPr>
        <p:txBody>
          <a:bodyPr>
            <a:normAutofit fontScale="77500" lnSpcReduction="2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集中于</a:t>
            </a:r>
            <a:r>
              <a:rPr lang="zh-CN" altLang="en-US" dirty="0">
                <a:solidFill>
                  <a:srgbClr val="0070C0"/>
                </a:solidFill>
              </a:rPr>
              <a:t>识别参与者的需要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研究</a:t>
            </a:r>
            <a:r>
              <a:rPr lang="zh-CN" altLang="en-US" dirty="0">
                <a:solidFill>
                  <a:srgbClr val="0070C0"/>
                </a:solidFill>
              </a:rPr>
              <a:t>用户的行为</a:t>
            </a:r>
            <a:r>
              <a:rPr lang="zh-CN" altLang="en-US" dirty="0"/>
              <a:t>，现有的</a:t>
            </a:r>
            <a:r>
              <a:rPr lang="zh-CN" altLang="en-US" dirty="0">
                <a:solidFill>
                  <a:srgbClr val="0070C0"/>
                </a:solidFill>
              </a:rPr>
              <a:t>工具</a:t>
            </a:r>
            <a:r>
              <a:rPr lang="zh-CN" altLang="en-US" dirty="0"/>
              <a:t>，其他</a:t>
            </a:r>
            <a:r>
              <a:rPr lang="zh-CN" altLang="en-US" dirty="0">
                <a:solidFill>
                  <a:srgbClr val="0070C0"/>
                </a:solidFill>
              </a:rPr>
              <a:t>产品</a:t>
            </a:r>
            <a:endParaRPr lang="en-US" altLang="zh-CN" dirty="0">
              <a:solidFill>
                <a:srgbClr val="0070C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调查应将</a:t>
            </a:r>
            <a:r>
              <a:rPr lang="zh-CN" altLang="en-US" dirty="0">
                <a:solidFill>
                  <a:srgbClr val="0070C0"/>
                </a:solidFill>
              </a:rPr>
              <a:t>各类参与者</a:t>
            </a:r>
            <a:r>
              <a:rPr lang="zh-CN" altLang="en-US" dirty="0"/>
              <a:t>包括在内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保证收集所有参与者的观点和可能影响到本项目的信息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包括来自每个参与者群中的</a:t>
            </a:r>
            <a:r>
              <a:rPr lang="zh-CN" altLang="en-US" dirty="0">
                <a:solidFill>
                  <a:srgbClr val="0070C0"/>
                </a:solidFill>
              </a:rPr>
              <a:t>多位代表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参与者的背景和观点不尽相同，多人参与</a:t>
            </a:r>
            <a:r>
              <a:rPr lang="zh-CN" altLang="en-US" dirty="0">
                <a:solidFill>
                  <a:srgbClr val="0070C0"/>
                </a:solidFill>
              </a:rPr>
              <a:t>有助于完备性</a:t>
            </a:r>
            <a:endParaRPr lang="en-US" altLang="zh-CN" dirty="0">
              <a:solidFill>
                <a:srgbClr val="0070C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0070C0"/>
                </a:solidFill>
              </a:rPr>
              <a:t>结合</a:t>
            </a:r>
            <a:r>
              <a:rPr lang="zh-CN" altLang="en-US" dirty="0"/>
              <a:t>使用</a:t>
            </a:r>
            <a:r>
              <a:rPr lang="zh-CN" altLang="en-US" dirty="0">
                <a:solidFill>
                  <a:srgbClr val="0070C0"/>
                </a:solidFill>
              </a:rPr>
              <a:t>不同的数据收集技术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不同的技术具有不同的特征和适用范围，提取不同的信息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观察法</a:t>
            </a:r>
            <a:r>
              <a:rPr lang="zh-CN" altLang="en-US" dirty="0"/>
              <a:t>适用于</a:t>
            </a:r>
            <a:r>
              <a:rPr lang="zh-CN" altLang="en-US" dirty="0">
                <a:solidFill>
                  <a:srgbClr val="0070C0"/>
                </a:solidFill>
              </a:rPr>
              <a:t>理解用户执行任务的上下文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访谈</a:t>
            </a:r>
            <a:r>
              <a:rPr lang="zh-CN" altLang="en-US" dirty="0"/>
              <a:t>适用于</a:t>
            </a:r>
            <a:r>
              <a:rPr lang="zh-CN" altLang="en-US" dirty="0">
                <a:solidFill>
                  <a:srgbClr val="0070C0"/>
                </a:solidFill>
              </a:rPr>
              <a:t>了解特定用户群的观点和信息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sz="2500" dirty="0">
                <a:solidFill>
                  <a:srgbClr val="0070C0"/>
                </a:solidFill>
              </a:rPr>
              <a:t>问卷调查</a:t>
            </a:r>
            <a:r>
              <a:rPr lang="zh-CN" altLang="en-US" dirty="0"/>
              <a:t>适用于征求更为</a:t>
            </a:r>
            <a:r>
              <a:rPr lang="zh-CN" altLang="en-US" sz="2500" dirty="0">
                <a:solidFill>
                  <a:srgbClr val="0070C0"/>
                </a:solidFill>
              </a:rPr>
              <a:t>广泛的意见</a:t>
            </a:r>
          </a:p>
        </p:txBody>
      </p:sp>
      <p:sp>
        <p:nvSpPr>
          <p:cNvPr id="37891" name="灯片编号占位符 3">
            <a:extLst>
              <a:ext uri="{FF2B5EF4-FFF2-40B4-BE49-F238E27FC236}">
                <a16:creationId xmlns:a16="http://schemas.microsoft.com/office/drawing/2014/main" id="{644F909D-D870-3DE8-8FC0-C783DE32618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E3E4C7AB-3EBE-4E5E-A182-198F50C1BA32}" type="slidenum">
              <a:rPr lang="en-US" altLang="zh-CN" sz="1200">
                <a:solidFill>
                  <a:srgbClr val="B5A788"/>
                </a:solidFill>
              </a:rPr>
              <a:pPr/>
              <a:t>27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10" name="Rectangle 2">
            <a:extLst>
              <a:ext uri="{FF2B5EF4-FFF2-40B4-BE49-F238E27FC236}">
                <a16:creationId xmlns:a16="http://schemas.microsoft.com/office/drawing/2014/main" id="{A1D25A80-0440-742C-34C6-BB8C2C2E7D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7.4.3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基本的数据收集指南</a:t>
            </a:r>
          </a:p>
        </p:txBody>
      </p:sp>
      <p:sp>
        <p:nvSpPr>
          <p:cNvPr id="375811" name="Rectangle 3">
            <a:extLst>
              <a:ext uri="{FF2B5EF4-FFF2-40B4-BE49-F238E27FC236}">
                <a16:creationId xmlns:a16="http://schemas.microsoft.com/office/drawing/2014/main" id="{70319159-1D94-4C10-96AF-F8C1A7379B8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23925" y="1447800"/>
            <a:ext cx="8220075" cy="5410200"/>
          </a:xfrm>
        </p:spPr>
        <p:txBody>
          <a:bodyPr>
            <a:normAutofit fontScale="77500" lnSpcReduction="20000"/>
          </a:bodyPr>
          <a:lstStyle/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专题组和研讨会适用于</a:t>
            </a:r>
            <a:r>
              <a:rPr lang="zh-CN" altLang="en-US" dirty="0">
                <a:solidFill>
                  <a:srgbClr val="0070C0"/>
                </a:solidFill>
              </a:rPr>
              <a:t>协调各方的观点</a:t>
            </a:r>
            <a:r>
              <a:rPr lang="zh-CN" altLang="en-US" dirty="0"/>
              <a:t>，</a:t>
            </a:r>
            <a:r>
              <a:rPr lang="zh-CN" altLang="en-US" sz="2500" dirty="0">
                <a:solidFill>
                  <a:srgbClr val="0070C0"/>
                </a:solidFill>
              </a:rPr>
              <a:t>达成一致</a:t>
            </a:r>
            <a:r>
              <a:rPr lang="zh-CN" altLang="en-US" dirty="0"/>
              <a:t>意见</a:t>
            </a:r>
            <a:endParaRPr lang="en-US" altLang="zh-CN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用</a:t>
            </a:r>
            <a:r>
              <a:rPr lang="zh-CN" altLang="en-US" dirty="0">
                <a:solidFill>
                  <a:srgbClr val="0070C0"/>
                </a:solidFill>
              </a:rPr>
              <a:t>道具</a:t>
            </a:r>
            <a:r>
              <a:rPr lang="zh-CN" altLang="en-US" dirty="0"/>
              <a:t>（如原型、任务描述等）支持收集过程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更逼近实际场景，有助于参与者思考和讨论焦点问题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进行</a:t>
            </a:r>
            <a:r>
              <a:rPr lang="zh-CN" altLang="en-US" dirty="0">
                <a:solidFill>
                  <a:srgbClr val="0070C0"/>
                </a:solidFill>
              </a:rPr>
              <a:t>小规模试验</a:t>
            </a:r>
            <a:r>
              <a:rPr lang="zh-CN" altLang="en-US" dirty="0"/>
              <a:t>保证数据收集的有效性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在大规模调查前，对拟定的目标、内容、形式进行测试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需要</a:t>
            </a:r>
            <a:r>
              <a:rPr lang="zh-CN" altLang="en-US" dirty="0">
                <a:solidFill>
                  <a:srgbClr val="0070C0"/>
                </a:solidFill>
              </a:rPr>
              <a:t>在收集数据和数据分析之间做出折衷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收集数据需大量资源，适当的方案有赖于实际的分析需要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0070C0"/>
                </a:solidFill>
              </a:rPr>
              <a:t>记录数据的方法和技术</a:t>
            </a:r>
            <a:r>
              <a:rPr lang="zh-CN" altLang="en-US" dirty="0"/>
              <a:t>影响到</a:t>
            </a:r>
            <a:r>
              <a:rPr lang="zh-CN" altLang="en-US" dirty="0">
                <a:solidFill>
                  <a:srgbClr val="0070C0"/>
                </a:solidFill>
              </a:rPr>
              <a:t>所获取信息的有效性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所采用的主要方法有</a:t>
            </a:r>
            <a:r>
              <a:rPr lang="zh-CN" altLang="en-US" dirty="0">
                <a:solidFill>
                  <a:srgbClr val="0070C0"/>
                </a:solidFill>
              </a:rPr>
              <a:t>录像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0070C0"/>
                </a:solidFill>
              </a:rPr>
              <a:t>录音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0070C0"/>
                </a:solidFill>
              </a:rPr>
              <a:t>笔记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摄像机的数量和位置对信息采集有很大影响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笔记涉及到主观解释，需要有经验和知识</a:t>
            </a:r>
          </a:p>
        </p:txBody>
      </p:sp>
      <p:sp>
        <p:nvSpPr>
          <p:cNvPr id="38915" name="灯片编号占位符 3">
            <a:extLst>
              <a:ext uri="{FF2B5EF4-FFF2-40B4-BE49-F238E27FC236}">
                <a16:creationId xmlns:a16="http://schemas.microsoft.com/office/drawing/2014/main" id="{88EB69E0-D600-D9C2-E7EC-D7B25DF2B58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5355E962-D064-4886-888B-CC1A46DC0CE0}" type="slidenum">
              <a:rPr lang="en-US" altLang="zh-CN" sz="1200">
                <a:solidFill>
                  <a:srgbClr val="B5A788"/>
                </a:solidFill>
              </a:rPr>
              <a:pPr/>
              <a:t>28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834" name="Rectangle 2">
            <a:extLst>
              <a:ext uri="{FF2B5EF4-FFF2-40B4-BE49-F238E27FC236}">
                <a16:creationId xmlns:a16="http://schemas.microsoft.com/office/drawing/2014/main" id="{6D4E1A6F-42F8-92D2-D784-DE2D6E857D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35100" y="71438"/>
            <a:ext cx="749935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7.5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数据的解释与分析</a:t>
            </a:r>
          </a:p>
        </p:txBody>
      </p:sp>
      <p:sp>
        <p:nvSpPr>
          <p:cNvPr id="39938" name="Rectangle 3">
            <a:extLst>
              <a:ext uri="{FF2B5EF4-FFF2-40B4-BE49-F238E27FC236}">
                <a16:creationId xmlns:a16="http://schemas.microsoft.com/office/drawing/2014/main" id="{E536FC27-D9AE-D763-E53B-7A37B3D75A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28688" y="1143000"/>
            <a:ext cx="8215312" cy="5124450"/>
          </a:xfrm>
        </p:spPr>
        <p:txBody>
          <a:bodyPr/>
          <a:lstStyle/>
          <a:p>
            <a:pPr eaLnBrk="1" hangingPunct="1"/>
            <a:r>
              <a:rPr lang="zh-CN" altLang="en-US" sz="2800"/>
              <a:t>解释和分析应在收集过程后</a:t>
            </a:r>
            <a:r>
              <a:rPr lang="zh-CN" altLang="en-US" sz="2800">
                <a:solidFill>
                  <a:srgbClr val="C00000"/>
                </a:solidFill>
              </a:rPr>
              <a:t>立即展开</a:t>
            </a:r>
          </a:p>
          <a:p>
            <a:pPr eaLnBrk="1" hangingPunct="1"/>
            <a:r>
              <a:rPr lang="zh-CN" altLang="en-US" sz="2800"/>
              <a:t>目的：</a:t>
            </a:r>
            <a:r>
              <a:rPr lang="zh-CN" altLang="en-US" sz="2800">
                <a:solidFill>
                  <a:srgbClr val="C00000"/>
                </a:solidFill>
              </a:rPr>
              <a:t>提取</a:t>
            </a:r>
            <a:r>
              <a:rPr lang="zh-CN" altLang="en-US" sz="2800"/>
              <a:t>、</a:t>
            </a:r>
            <a:r>
              <a:rPr lang="zh-CN" altLang="en-US" sz="2800">
                <a:solidFill>
                  <a:srgbClr val="C00000"/>
                </a:solidFill>
              </a:rPr>
              <a:t>组织</a:t>
            </a:r>
            <a:r>
              <a:rPr lang="zh-CN" altLang="en-US" sz="2800"/>
              <a:t>和</a:t>
            </a:r>
            <a:r>
              <a:rPr lang="zh-CN" altLang="en-US" sz="2800">
                <a:solidFill>
                  <a:srgbClr val="C00000"/>
                </a:solidFill>
              </a:rPr>
              <a:t>描述需求</a:t>
            </a:r>
          </a:p>
          <a:p>
            <a:pPr lvl="1" eaLnBrk="1" hangingPunct="1"/>
            <a:r>
              <a:rPr lang="zh-CN" altLang="en-US" sz="2400"/>
              <a:t>使用预定义的</a:t>
            </a:r>
            <a:r>
              <a:rPr lang="zh-CN" altLang="en-US" sz="2400">
                <a:solidFill>
                  <a:srgbClr val="0070C0"/>
                </a:solidFill>
              </a:rPr>
              <a:t>需求模板</a:t>
            </a:r>
            <a:r>
              <a:rPr lang="zh-CN" altLang="en-US" sz="2400"/>
              <a:t>有助于有目的地解释和分析信息</a:t>
            </a:r>
          </a:p>
        </p:txBody>
      </p:sp>
      <p:sp>
        <p:nvSpPr>
          <p:cNvPr id="39939" name="灯片编号占位符 3">
            <a:extLst>
              <a:ext uri="{FF2B5EF4-FFF2-40B4-BE49-F238E27FC236}">
                <a16:creationId xmlns:a16="http://schemas.microsoft.com/office/drawing/2014/main" id="{29D9E63B-51EA-B9EF-C908-F35B3BB6C7C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1F17C889-F808-45C5-A027-98B2B938FB2E}" type="slidenum">
              <a:rPr lang="en-US" altLang="zh-CN" sz="1200">
                <a:solidFill>
                  <a:srgbClr val="B5A788"/>
                </a:solidFill>
              </a:rPr>
              <a:pPr/>
              <a:t>29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pic>
        <p:nvPicPr>
          <p:cNvPr id="39940" name="Picture 4">
            <a:extLst>
              <a:ext uri="{FF2B5EF4-FFF2-40B4-BE49-F238E27FC236}">
                <a16:creationId xmlns:a16="http://schemas.microsoft.com/office/drawing/2014/main" id="{9B03C8E1-566C-327D-B732-3F4688FAE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36000" contras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" y="2714625"/>
            <a:ext cx="7858125" cy="4062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34" name="Rectangle 2">
            <a:extLst>
              <a:ext uri="{FF2B5EF4-FFF2-40B4-BE49-F238E27FC236}">
                <a16:creationId xmlns:a16="http://schemas.microsoft.com/office/drawing/2014/main" id="{648BFE81-78E1-D349-32FC-32B558CAF9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7.1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引言</a:t>
            </a:r>
          </a:p>
        </p:txBody>
      </p:sp>
      <p:sp>
        <p:nvSpPr>
          <p:cNvPr id="351235" name="Rectangle 3">
            <a:extLst>
              <a:ext uri="{FF2B5EF4-FFF2-40B4-BE49-F238E27FC236}">
                <a16:creationId xmlns:a16="http://schemas.microsoft.com/office/drawing/2014/main" id="{1A8ECEB9-274F-A33F-8897-E29FD48B1C7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28688" y="1447800"/>
            <a:ext cx="8215312" cy="5195888"/>
          </a:xfrm>
        </p:spPr>
        <p:txBody>
          <a:bodyPr>
            <a:normAutofit fontScale="85000" lnSpcReduction="1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交互设计项目的</a:t>
            </a:r>
            <a:r>
              <a:rPr lang="zh-CN" altLang="en-US" b="1" dirty="0">
                <a:solidFill>
                  <a:srgbClr val="0070C0"/>
                </a:solidFill>
              </a:rPr>
              <a:t>开发目标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可是取代或</a:t>
            </a:r>
            <a:r>
              <a:rPr lang="zh-CN" altLang="en-US" b="1" dirty="0">
                <a:solidFill>
                  <a:srgbClr val="0070C0"/>
                </a:solidFill>
              </a:rPr>
              <a:t>更新现有</a:t>
            </a:r>
            <a:r>
              <a:rPr lang="zh-CN" altLang="en-US" dirty="0"/>
              <a:t>的系统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也可是</a:t>
            </a:r>
            <a:r>
              <a:rPr lang="zh-CN" altLang="en-US" b="1" dirty="0">
                <a:solidFill>
                  <a:srgbClr val="0070C0"/>
                </a:solidFill>
              </a:rPr>
              <a:t>完全的革新</a:t>
            </a:r>
            <a:r>
              <a:rPr lang="zh-CN" altLang="en-US" dirty="0"/>
              <a:t>产品而没有明显的前代产品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交互设计项目的开发需求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可能</a:t>
            </a:r>
            <a:r>
              <a:rPr lang="zh-CN" altLang="en-US" b="1" dirty="0">
                <a:solidFill>
                  <a:srgbClr val="0070C0"/>
                </a:solidFill>
              </a:rPr>
              <a:t>具有一个初始的需求集合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也可能需要</a:t>
            </a:r>
            <a:r>
              <a:rPr lang="zh-CN" altLang="en-US" b="1" dirty="0">
                <a:solidFill>
                  <a:srgbClr val="0070C0"/>
                </a:solidFill>
              </a:rPr>
              <a:t>从头开始</a:t>
            </a:r>
            <a:r>
              <a:rPr lang="zh-CN" altLang="en-US" dirty="0"/>
              <a:t>产生一个需求集合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无论初始的情况和目标，有必要</a:t>
            </a:r>
            <a:r>
              <a:rPr lang="zh-CN" altLang="en-US" b="1" dirty="0">
                <a:solidFill>
                  <a:srgbClr val="0070C0"/>
                </a:solidFill>
              </a:rPr>
              <a:t>讨论使用的上下文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有必要</a:t>
            </a:r>
            <a:r>
              <a:rPr lang="zh-CN" altLang="en-US" b="1" dirty="0">
                <a:solidFill>
                  <a:srgbClr val="0070C0"/>
                </a:solidFill>
              </a:rPr>
              <a:t>提取、求精、澄清</a:t>
            </a:r>
            <a:r>
              <a:rPr lang="zh-CN" altLang="en-US" dirty="0"/>
              <a:t>用户的</a:t>
            </a:r>
            <a:r>
              <a:rPr lang="zh-CN" altLang="en-US" b="1" dirty="0">
                <a:solidFill>
                  <a:srgbClr val="0070C0"/>
                </a:solidFill>
              </a:rPr>
              <a:t>需要</a:t>
            </a:r>
            <a:r>
              <a:rPr lang="zh-CN" altLang="en-US" dirty="0"/>
              <a:t>、需求、期望等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理解用户的知识和能力、当前任务和目标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产品将在什么条件下使用，及对性能的要求等</a:t>
            </a:r>
          </a:p>
        </p:txBody>
      </p:sp>
      <p:sp>
        <p:nvSpPr>
          <p:cNvPr id="13315" name="灯片编号占位符 3">
            <a:extLst>
              <a:ext uri="{FF2B5EF4-FFF2-40B4-BE49-F238E27FC236}">
                <a16:creationId xmlns:a16="http://schemas.microsoft.com/office/drawing/2014/main" id="{EAB393BB-EE88-08A5-19FC-1B52F643647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D46626F0-DD0F-441B-96BD-F182B9DDA3E1}" type="slidenum">
              <a:rPr lang="en-US" altLang="zh-CN" sz="1200">
                <a:solidFill>
                  <a:srgbClr val="B5A788"/>
                </a:solidFill>
              </a:rPr>
              <a:pPr/>
              <a:t>3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Rectangle 2">
            <a:extLst>
              <a:ext uri="{FF2B5EF4-FFF2-40B4-BE49-F238E27FC236}">
                <a16:creationId xmlns:a16="http://schemas.microsoft.com/office/drawing/2014/main" id="{71E7BA00-778E-F5BD-33D3-399CC77E72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35100" y="214313"/>
            <a:ext cx="749935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7.5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数据的解释与分析</a:t>
            </a:r>
          </a:p>
        </p:txBody>
      </p:sp>
      <p:sp>
        <p:nvSpPr>
          <p:cNvPr id="377859" name="Rectangle 3">
            <a:extLst>
              <a:ext uri="{FF2B5EF4-FFF2-40B4-BE49-F238E27FC236}">
                <a16:creationId xmlns:a16="http://schemas.microsoft.com/office/drawing/2014/main" id="{DD7D75C3-7C29-6A48-FF2E-D5743285694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14375" y="1285875"/>
            <a:ext cx="8220075" cy="5572125"/>
          </a:xfrm>
        </p:spPr>
        <p:txBody>
          <a:bodyPr>
            <a:normAutofit fontScale="85000" lnSpcReduction="10000"/>
          </a:bodyPr>
          <a:lstStyle/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模板在抽象层次上指定需求，但应能</a:t>
            </a:r>
            <a:r>
              <a:rPr lang="zh-CN" altLang="en-US" dirty="0">
                <a:solidFill>
                  <a:srgbClr val="0070C0"/>
                </a:solidFill>
              </a:rPr>
              <a:t>跟踪到具体的内容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建立与录像等原始数据的关系同样重要，但较为困难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需要有</a:t>
            </a:r>
            <a:r>
              <a:rPr lang="zh-CN" altLang="en-US" dirty="0">
                <a:solidFill>
                  <a:srgbClr val="0070C0"/>
                </a:solidFill>
              </a:rPr>
              <a:t>软件工具</a:t>
            </a:r>
            <a:r>
              <a:rPr lang="zh-CN" altLang="en-US" dirty="0"/>
              <a:t>来建立、管理和维护需求的可跟踪性</a:t>
            </a:r>
            <a:endParaRPr lang="en-US" altLang="zh-CN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建立需求和上下文的关系使得可</a:t>
            </a:r>
            <a:r>
              <a:rPr lang="zh-CN" altLang="en-US" dirty="0">
                <a:solidFill>
                  <a:srgbClr val="0070C0"/>
                </a:solidFill>
              </a:rPr>
              <a:t>在设计中跟踪相关信息</a:t>
            </a:r>
            <a:endParaRPr lang="en-US" altLang="zh-CN" dirty="0">
              <a:solidFill>
                <a:srgbClr val="0070C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存在</a:t>
            </a:r>
            <a:r>
              <a:rPr lang="zh-CN" altLang="en-US" dirty="0">
                <a:solidFill>
                  <a:srgbClr val="0070C0"/>
                </a:solidFill>
              </a:rPr>
              <a:t>许多技术和模型</a:t>
            </a:r>
            <a:r>
              <a:rPr lang="zh-CN" altLang="en-US" dirty="0"/>
              <a:t>来表示</a:t>
            </a:r>
            <a:r>
              <a:rPr lang="zh-CN" altLang="en-US" dirty="0">
                <a:solidFill>
                  <a:srgbClr val="0070C0"/>
                </a:solidFill>
              </a:rPr>
              <a:t>系统需求的不同方面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在</a:t>
            </a:r>
            <a:r>
              <a:rPr lang="zh-CN" altLang="en-US" dirty="0">
                <a:solidFill>
                  <a:srgbClr val="0070C0"/>
                </a:solidFill>
              </a:rPr>
              <a:t>结构化分析</a:t>
            </a:r>
            <a:r>
              <a:rPr lang="zh-CN" altLang="en-US" dirty="0"/>
              <a:t>中：通常</a:t>
            </a:r>
            <a:r>
              <a:rPr lang="zh-CN" altLang="en-US" dirty="0">
                <a:solidFill>
                  <a:srgbClr val="0070C0"/>
                </a:solidFill>
              </a:rPr>
              <a:t>实体关系图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0070C0"/>
                </a:solidFill>
              </a:rPr>
              <a:t>状态转换图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0070C0"/>
                </a:solidFill>
              </a:rPr>
              <a:t>数据流图</a:t>
            </a:r>
            <a:r>
              <a:rPr lang="zh-CN" altLang="en-US" dirty="0"/>
              <a:t>分别用来表示</a:t>
            </a:r>
            <a:r>
              <a:rPr lang="zh-CN" altLang="en-US" dirty="0">
                <a:solidFill>
                  <a:srgbClr val="0070C0"/>
                </a:solidFill>
              </a:rPr>
              <a:t>数据需求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0070C0"/>
                </a:solidFill>
              </a:rPr>
              <a:t>行为需求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0070C0"/>
                </a:solidFill>
              </a:rPr>
              <a:t>过程需求</a:t>
            </a:r>
            <a:endParaRPr lang="en-US" altLang="zh-CN" dirty="0">
              <a:solidFill>
                <a:srgbClr val="0070C0"/>
              </a:solidFill>
            </a:endParaRP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在</a:t>
            </a:r>
            <a:r>
              <a:rPr lang="zh-CN" altLang="en-US" dirty="0">
                <a:solidFill>
                  <a:srgbClr val="0070C0"/>
                </a:solidFill>
              </a:rPr>
              <a:t>面向对象分析</a:t>
            </a:r>
            <a:r>
              <a:rPr lang="zh-CN" altLang="en-US" dirty="0"/>
              <a:t>中：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数据需求</a:t>
            </a:r>
            <a:r>
              <a:rPr lang="zh-CN" altLang="en-US" dirty="0"/>
              <a:t>通常采用</a:t>
            </a:r>
            <a:r>
              <a:rPr lang="zh-CN" altLang="en-US" dirty="0">
                <a:solidFill>
                  <a:srgbClr val="0070C0"/>
                </a:solidFill>
              </a:rPr>
              <a:t>类图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0070C0"/>
                </a:solidFill>
              </a:rPr>
              <a:t>行为需求</a:t>
            </a:r>
            <a:r>
              <a:rPr lang="zh-CN" altLang="en-US" dirty="0"/>
              <a:t>通常采用</a:t>
            </a:r>
            <a:r>
              <a:rPr lang="zh-CN" altLang="en-US" dirty="0">
                <a:solidFill>
                  <a:srgbClr val="0070C0"/>
                </a:solidFill>
              </a:rPr>
              <a:t>用例图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0070C0"/>
                </a:solidFill>
              </a:rPr>
              <a:t>顺序图</a:t>
            </a:r>
            <a:endParaRPr lang="en-US" altLang="zh-CN" dirty="0">
              <a:solidFill>
                <a:srgbClr val="0070C0"/>
              </a:solidFill>
            </a:endParaRP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 pitchFamily="18" charset="2"/>
              <a:buNone/>
              <a:defRPr/>
            </a:pPr>
            <a:endParaRPr lang="zh-CN" altLang="en-US" dirty="0">
              <a:solidFill>
                <a:srgbClr val="0070C0"/>
              </a:solidFill>
            </a:endParaRP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例如：图</a:t>
            </a:r>
            <a:r>
              <a:rPr lang="en-US" altLang="zh-CN" dirty="0"/>
              <a:t>7.6</a:t>
            </a:r>
            <a:r>
              <a:rPr lang="zh-CN" altLang="en-US" dirty="0"/>
              <a:t>表示了一个航班预定系统的类图和顺序图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dirty="0"/>
              <a:t>这些图可通过图</a:t>
            </a:r>
            <a:r>
              <a:rPr lang="en-US" altLang="zh-CN" dirty="0"/>
              <a:t>7.5</a:t>
            </a:r>
            <a:r>
              <a:rPr lang="zh-CN" altLang="en-US" dirty="0"/>
              <a:t>中的事件</a:t>
            </a:r>
            <a:r>
              <a:rPr lang="en-US" altLang="zh-CN" dirty="0"/>
              <a:t>/</a:t>
            </a:r>
            <a:r>
              <a:rPr lang="zh-CN" altLang="en-US" dirty="0"/>
              <a:t>用例子项与需求相联系</a:t>
            </a:r>
          </a:p>
        </p:txBody>
      </p:sp>
      <p:sp>
        <p:nvSpPr>
          <p:cNvPr id="40963" name="灯片编号占位符 3">
            <a:extLst>
              <a:ext uri="{FF2B5EF4-FFF2-40B4-BE49-F238E27FC236}">
                <a16:creationId xmlns:a16="http://schemas.microsoft.com/office/drawing/2014/main" id="{D4B6EBB8-FC5A-D303-50E5-33E7485DBB2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A598CB66-330B-4E8C-96F5-0FAD520697FA}" type="slidenum">
              <a:rPr lang="en-US" altLang="zh-CN" sz="1200">
                <a:solidFill>
                  <a:srgbClr val="B5A788"/>
                </a:solidFill>
              </a:rPr>
              <a:pPr/>
              <a:t>30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>
            <a:extLst>
              <a:ext uri="{FF2B5EF4-FFF2-40B4-BE49-F238E27FC236}">
                <a16:creationId xmlns:a16="http://schemas.microsoft.com/office/drawing/2014/main" id="{EAA83142-F20A-92E1-2155-51D6863B79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7.5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数据的解释与分析</a:t>
            </a:r>
          </a:p>
        </p:txBody>
      </p:sp>
      <p:sp>
        <p:nvSpPr>
          <p:cNvPr id="41986" name="Rectangle 3">
            <a:extLst>
              <a:ext uri="{FF2B5EF4-FFF2-40B4-BE49-F238E27FC236}">
                <a16:creationId xmlns:a16="http://schemas.microsoft.com/office/drawing/2014/main" id="{BF632328-2F94-B781-3EE5-3AB8C389BC6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41987" name="灯片编号占位符 3">
            <a:extLst>
              <a:ext uri="{FF2B5EF4-FFF2-40B4-BE49-F238E27FC236}">
                <a16:creationId xmlns:a16="http://schemas.microsoft.com/office/drawing/2014/main" id="{4E44A2C3-4D24-CABF-1BC0-E6C291F7DB6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CCCBACC5-C5EC-4222-AF9D-EDA6F2F11111}" type="slidenum">
              <a:rPr lang="en-US" altLang="zh-CN" sz="1200">
                <a:solidFill>
                  <a:srgbClr val="B5A788"/>
                </a:solidFill>
              </a:rPr>
              <a:pPr/>
              <a:t>31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pic>
        <p:nvPicPr>
          <p:cNvPr id="41988" name="Picture 4">
            <a:extLst>
              <a:ext uri="{FF2B5EF4-FFF2-40B4-BE49-F238E27FC236}">
                <a16:creationId xmlns:a16="http://schemas.microsoft.com/office/drawing/2014/main" id="{F871F734-1710-4157-CF68-BD716848D9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285750"/>
            <a:ext cx="8407400" cy="638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30" name="Rectangle 2">
            <a:extLst>
              <a:ext uri="{FF2B5EF4-FFF2-40B4-BE49-F238E27FC236}">
                <a16:creationId xmlns:a16="http://schemas.microsoft.com/office/drawing/2014/main" id="{F10851AE-62DE-AF1A-F2B1-B5EA8E3EA9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7.5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数据的解释与分析</a:t>
            </a:r>
          </a:p>
        </p:txBody>
      </p:sp>
      <p:sp>
        <p:nvSpPr>
          <p:cNvPr id="380931" name="Rectangle 3">
            <a:extLst>
              <a:ext uri="{FF2B5EF4-FFF2-40B4-BE49-F238E27FC236}">
                <a16:creationId xmlns:a16="http://schemas.microsoft.com/office/drawing/2014/main" id="{A090317C-0D3E-DEE5-6CC1-19A5647B941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28688" y="1447800"/>
            <a:ext cx="8005762" cy="4800600"/>
          </a:xfrm>
        </p:spPr>
        <p:txBody>
          <a:bodyPr>
            <a:normAutofit fontScale="85000" lnSpcReduction="1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虽本书强调用户数据，但似乎</a:t>
            </a:r>
            <a:r>
              <a:rPr lang="zh-CN" altLang="en-US" dirty="0">
                <a:solidFill>
                  <a:srgbClr val="0070C0"/>
                </a:solidFill>
              </a:rPr>
              <a:t>采用了传统需求建模技术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C00000"/>
                </a:solidFill>
              </a:rPr>
              <a:t>使用系统的观点</a:t>
            </a:r>
            <a:r>
              <a:rPr lang="zh-CN" altLang="en-US" dirty="0"/>
              <a:t>解释应用领域数据（对象、行为、事件、过程等）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面向数据的解释将系统看成为环境信息的提供者 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面向过程的解释将系统看成为将输入转换为输出的处理器 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面向行为的解释将系统看成为处理环境中事件的控制器 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采用计算语义描述和表示待开发系统的不同方面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数据方面：系统被建模为表示环境信息的实体及关系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过程方面：系统被建模为相互关联的过程或活动集合 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行为方面：系统被建模为事件处理的信息实体和处理函数</a:t>
            </a:r>
            <a:endParaRPr lang="en-US" altLang="zh-CN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技术分析的风险在于数据的</a:t>
            </a:r>
            <a:r>
              <a:rPr lang="zh-CN" altLang="en-US" dirty="0">
                <a:solidFill>
                  <a:srgbClr val="C00000"/>
                </a:solidFill>
              </a:rPr>
              <a:t>用户方面可能被忽略</a:t>
            </a:r>
          </a:p>
        </p:txBody>
      </p:sp>
      <p:sp>
        <p:nvSpPr>
          <p:cNvPr id="43011" name="灯片编号占位符 3">
            <a:extLst>
              <a:ext uri="{FF2B5EF4-FFF2-40B4-BE49-F238E27FC236}">
                <a16:creationId xmlns:a16="http://schemas.microsoft.com/office/drawing/2014/main" id="{BDAFCCD4-4137-65EA-64EF-7A19C76E7EA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1465EBDC-8155-4BAD-A74A-672ABC40EDAB}" type="slidenum">
              <a:rPr lang="en-US" altLang="zh-CN" sz="1200">
                <a:solidFill>
                  <a:srgbClr val="B5A788"/>
                </a:solidFill>
              </a:rPr>
              <a:pPr/>
              <a:t>32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954" name="Rectangle 2">
            <a:extLst>
              <a:ext uri="{FF2B5EF4-FFF2-40B4-BE49-F238E27FC236}">
                <a16:creationId xmlns:a16="http://schemas.microsoft.com/office/drawing/2014/main" id="{D605FF29-450D-BA9D-7E53-75D489CB8D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7.5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数据的解释与分析</a:t>
            </a:r>
          </a:p>
        </p:txBody>
      </p:sp>
      <p:sp>
        <p:nvSpPr>
          <p:cNvPr id="381955" name="Rectangle 3">
            <a:extLst>
              <a:ext uri="{FF2B5EF4-FFF2-40B4-BE49-F238E27FC236}">
                <a16:creationId xmlns:a16="http://schemas.microsoft.com/office/drawing/2014/main" id="{84B9F3A2-68B2-71E1-C985-95CF7918049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85813" y="1428750"/>
            <a:ext cx="8148637" cy="4800600"/>
          </a:xfrm>
        </p:spPr>
        <p:txBody>
          <a:bodyPr>
            <a:normAutofit lnSpcReduction="1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C00000"/>
                </a:solidFill>
              </a:rPr>
              <a:t>用户为中心的设计</a:t>
            </a:r>
            <a:r>
              <a:rPr lang="zh-CN" altLang="en-US" dirty="0"/>
              <a:t>需要一个</a:t>
            </a:r>
            <a:r>
              <a:rPr lang="zh-CN" altLang="en-US" dirty="0">
                <a:solidFill>
                  <a:srgbClr val="C00000"/>
                </a:solidFill>
              </a:rPr>
              <a:t>面向用户的数据解释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面向任务的解释：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r>
              <a:rPr lang="en-US" altLang="zh-CN" dirty="0"/>
              <a:t>   </a:t>
            </a:r>
            <a:r>
              <a:rPr lang="zh-CN" altLang="en-US" dirty="0"/>
              <a:t>将</a:t>
            </a:r>
            <a:r>
              <a:rPr lang="zh-CN" altLang="en-US" dirty="0">
                <a:solidFill>
                  <a:srgbClr val="C00000"/>
                </a:solidFill>
              </a:rPr>
              <a:t>系统看成</a:t>
            </a:r>
            <a:r>
              <a:rPr lang="zh-CN" altLang="en-US" dirty="0"/>
              <a:t>为</a:t>
            </a:r>
            <a:r>
              <a:rPr lang="zh-CN" altLang="en-US" dirty="0">
                <a:solidFill>
                  <a:srgbClr val="C00000"/>
                </a:solidFill>
              </a:rPr>
              <a:t>完成用户任务的工具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面向领域的解释：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r>
              <a:rPr lang="en-US" altLang="zh-CN" dirty="0"/>
              <a:t>   </a:t>
            </a:r>
            <a:r>
              <a:rPr lang="zh-CN" altLang="en-US" dirty="0"/>
              <a:t>将系统看成为任务信息的提供者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导致需要</a:t>
            </a:r>
            <a:r>
              <a:rPr lang="zh-CN" altLang="en-US" dirty="0">
                <a:solidFill>
                  <a:srgbClr val="C00000"/>
                </a:solidFill>
              </a:rPr>
              <a:t>从系统的外部</a:t>
            </a:r>
            <a:r>
              <a:rPr lang="zh-CN" altLang="en-US" dirty="0"/>
              <a:t>（使用上下文）</a:t>
            </a:r>
            <a:r>
              <a:rPr lang="zh-CN" altLang="en-US" dirty="0">
                <a:solidFill>
                  <a:srgbClr val="C00000"/>
                </a:solidFill>
              </a:rPr>
              <a:t>解释数据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而非从系统的内部（设计上下文）解释数据</a:t>
            </a:r>
          </a:p>
        </p:txBody>
      </p:sp>
      <p:sp>
        <p:nvSpPr>
          <p:cNvPr id="44035" name="灯片编号占位符 3">
            <a:extLst>
              <a:ext uri="{FF2B5EF4-FFF2-40B4-BE49-F238E27FC236}">
                <a16:creationId xmlns:a16="http://schemas.microsoft.com/office/drawing/2014/main" id="{78DE617B-BCEE-1F23-AD92-146B9C691BD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29983E3C-5BB6-4DA5-87CE-EB9B4ADC8C34}" type="slidenum">
              <a:rPr lang="en-US" altLang="zh-CN" sz="1200">
                <a:solidFill>
                  <a:srgbClr val="B5A788"/>
                </a:solidFill>
              </a:rPr>
              <a:pPr/>
              <a:t>33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978" name="Rectangle 2">
            <a:extLst>
              <a:ext uri="{FF2B5EF4-FFF2-40B4-BE49-F238E27FC236}">
                <a16:creationId xmlns:a16="http://schemas.microsoft.com/office/drawing/2014/main" id="{758638BA-AC3C-0121-BED7-2C315C9F25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7.6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任务描述</a:t>
            </a:r>
          </a:p>
        </p:txBody>
      </p:sp>
      <p:sp>
        <p:nvSpPr>
          <p:cNvPr id="45058" name="Rectangle 3">
            <a:extLst>
              <a:ext uri="{FF2B5EF4-FFF2-40B4-BE49-F238E27FC236}">
                <a16:creationId xmlns:a16="http://schemas.microsoft.com/office/drawing/2014/main" id="{67ADF002-6010-F3A1-5B85-8C18C71D1F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71563" y="1447800"/>
            <a:ext cx="7862887" cy="4800600"/>
          </a:xfrm>
        </p:spPr>
        <p:txBody>
          <a:bodyPr/>
          <a:lstStyle/>
          <a:p>
            <a:pPr eaLnBrk="1" hangingPunct="1"/>
            <a:r>
              <a:rPr lang="zh-CN" altLang="en-US"/>
              <a:t>提供面向任务的解释（</a:t>
            </a:r>
            <a:r>
              <a:rPr lang="zh-CN" altLang="en-US">
                <a:solidFill>
                  <a:srgbClr val="FF0000"/>
                </a:solidFill>
              </a:rPr>
              <a:t>面向用户</a:t>
            </a:r>
            <a:r>
              <a:rPr lang="zh-CN" altLang="en-US"/>
              <a:t>）</a:t>
            </a:r>
          </a:p>
          <a:p>
            <a:pPr lvl="1" eaLnBrk="1" hangingPunct="1"/>
            <a:r>
              <a:rPr lang="zh-CN" altLang="en-US"/>
              <a:t>早期：用作</a:t>
            </a:r>
            <a:r>
              <a:rPr lang="zh-CN" altLang="en-US">
                <a:solidFill>
                  <a:srgbClr val="0070C0"/>
                </a:solidFill>
              </a:rPr>
              <a:t>验收测试的评估标准</a:t>
            </a:r>
            <a:r>
              <a:rPr lang="zh-CN" altLang="en-US"/>
              <a:t>（基准任务）</a:t>
            </a:r>
          </a:p>
          <a:p>
            <a:pPr lvl="1" eaLnBrk="1" hangingPunct="1"/>
            <a:r>
              <a:rPr lang="zh-CN" altLang="en-US"/>
              <a:t>应用于</a:t>
            </a:r>
            <a:r>
              <a:rPr lang="zh-CN" altLang="en-US">
                <a:solidFill>
                  <a:srgbClr val="FF0000"/>
                </a:solidFill>
              </a:rPr>
              <a:t>整个开发过程</a:t>
            </a:r>
            <a:endParaRPr lang="en-US" altLang="zh-CN">
              <a:solidFill>
                <a:srgbClr val="FF0000"/>
              </a:solidFill>
            </a:endParaRPr>
          </a:p>
          <a:p>
            <a:pPr lvl="1" eaLnBrk="1" hangingPunct="1"/>
            <a:endParaRPr lang="zh-CN" altLang="en-US"/>
          </a:p>
          <a:p>
            <a:pPr eaLnBrk="1" hangingPunct="1"/>
            <a:r>
              <a:rPr lang="zh-CN" altLang="en-US"/>
              <a:t>不同的任务描述方法</a:t>
            </a:r>
          </a:p>
          <a:p>
            <a:pPr lvl="1" eaLnBrk="1" hangingPunct="1"/>
            <a:r>
              <a:rPr lang="zh-CN" altLang="en-US"/>
              <a:t>情节</a:t>
            </a:r>
            <a:endParaRPr lang="en-US" altLang="zh-CN"/>
          </a:p>
          <a:p>
            <a:pPr lvl="1" eaLnBrk="1" hangingPunct="1"/>
            <a:r>
              <a:rPr lang="zh-CN" altLang="en-US"/>
              <a:t>用例</a:t>
            </a:r>
            <a:endParaRPr lang="en-US" altLang="zh-CN"/>
          </a:p>
          <a:p>
            <a:pPr lvl="1" eaLnBrk="1" hangingPunct="1"/>
            <a:r>
              <a:rPr lang="zh-CN" altLang="en-US"/>
              <a:t>基本用例</a:t>
            </a:r>
          </a:p>
          <a:p>
            <a:pPr lvl="2" eaLnBrk="1" hangingPunct="1"/>
            <a:endParaRPr lang="zh-CN" altLang="en-US"/>
          </a:p>
        </p:txBody>
      </p:sp>
      <p:sp>
        <p:nvSpPr>
          <p:cNvPr id="45059" name="灯片编号占位符 3">
            <a:extLst>
              <a:ext uri="{FF2B5EF4-FFF2-40B4-BE49-F238E27FC236}">
                <a16:creationId xmlns:a16="http://schemas.microsoft.com/office/drawing/2014/main" id="{3F46381F-41C8-551D-3035-F23673FBC62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F3AAD7C5-0FD9-4F9F-8ABD-8461E0394DF2}" type="slidenum">
              <a:rPr lang="en-US" altLang="zh-CN" sz="1200">
                <a:solidFill>
                  <a:srgbClr val="B5A788"/>
                </a:solidFill>
              </a:rPr>
              <a:pPr/>
              <a:t>34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  <p:transition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657298-53B8-C8CE-66F9-6015BCCE8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6082" name="灯片编号占位符 3">
            <a:extLst>
              <a:ext uri="{FF2B5EF4-FFF2-40B4-BE49-F238E27FC236}">
                <a16:creationId xmlns:a16="http://schemas.microsoft.com/office/drawing/2014/main" id="{A9B6F4B5-3552-D1E1-2BB4-E66D50F4330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59F01B51-B502-428E-AABD-656F99E60851}" type="slidenum">
              <a:rPr lang="en-US" altLang="zh-CN" sz="1200">
                <a:solidFill>
                  <a:srgbClr val="B5A788"/>
                </a:solidFill>
              </a:rPr>
              <a:pPr/>
              <a:t>35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F15B932A-4125-016A-0D13-8893D7BF49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46225" y="1447800"/>
            <a:ext cx="7213600" cy="4800600"/>
          </a:xfrm>
        </p:spPr>
        <p:txBody>
          <a:bodyPr/>
          <a:lstStyle/>
          <a:p>
            <a:r>
              <a:rPr lang="zh-CN" altLang="en-US" sz="2800"/>
              <a:t>对一个</a:t>
            </a:r>
            <a:r>
              <a:rPr lang="zh-CN" altLang="en-US" sz="2800">
                <a:solidFill>
                  <a:srgbClr val="0070C0"/>
                </a:solidFill>
              </a:rPr>
              <a:t>食品购物网站</a:t>
            </a:r>
            <a:r>
              <a:rPr lang="zh-CN" altLang="en-US" sz="2800"/>
              <a:t>的验收测试可能指定如下：</a:t>
            </a:r>
          </a:p>
          <a:p>
            <a:pPr>
              <a:buFont typeface="Wingdings 2" panose="05020102010507070707" pitchFamily="82" charset="2"/>
              <a:buNone/>
            </a:pPr>
            <a:endParaRPr lang="zh-CN" altLang="en-US" sz="2800"/>
          </a:p>
          <a:p>
            <a:pPr>
              <a:buFont typeface="Wingdings 2" panose="05020102010507070707" pitchFamily="82" charset="2"/>
              <a:buNone/>
            </a:pPr>
            <a:r>
              <a:rPr lang="zh-CN" altLang="en-US" sz="2800"/>
              <a:t>      </a:t>
            </a:r>
            <a:r>
              <a:rPr lang="zh-CN" altLang="en-US" sz="2400"/>
              <a:t>    参与者应该是</a:t>
            </a:r>
            <a:r>
              <a:rPr lang="en-US" altLang="zh-CN" sz="2400"/>
              <a:t>35</a:t>
            </a:r>
            <a:r>
              <a:rPr lang="zh-CN" altLang="en-US" sz="2400"/>
              <a:t>位年龄在</a:t>
            </a:r>
            <a:r>
              <a:rPr lang="en-US" altLang="zh-CN" sz="2400"/>
              <a:t>25—45</a:t>
            </a:r>
            <a:r>
              <a:rPr lang="zh-CN" altLang="en-US" sz="2400"/>
              <a:t>之间的成年人，并且是无残疾的本国人，受雇于一家雇佣代理公司。他们有一般的上网经验：至少每年有</a:t>
            </a:r>
            <a:r>
              <a:rPr lang="en-US" altLang="zh-CN" sz="2400"/>
              <a:t>1—5</a:t>
            </a:r>
            <a:r>
              <a:rPr lang="zh-CN" altLang="en-US" sz="2400"/>
              <a:t>小时</a:t>
            </a:r>
            <a:r>
              <a:rPr lang="en-US" altLang="zh-CN" sz="2400"/>
              <a:t>/</a:t>
            </a:r>
            <a:r>
              <a:rPr lang="zh-CN" altLang="en-US" sz="2400"/>
              <a:t>周的上网时间。先用</a:t>
            </a:r>
            <a:r>
              <a:rPr lang="en-US" altLang="zh-CN" sz="2400"/>
              <a:t>5</a:t>
            </a:r>
            <a:r>
              <a:rPr lang="zh-CN" altLang="en-US" sz="2400"/>
              <a:t>分钟给他们演示该网站的基本特征。</a:t>
            </a:r>
            <a:r>
              <a:rPr lang="en-US" altLang="zh-CN" sz="2400"/>
              <a:t>35</a:t>
            </a:r>
            <a:r>
              <a:rPr lang="zh-CN" altLang="en-US" sz="2400"/>
              <a:t>人中至少有</a:t>
            </a:r>
            <a:r>
              <a:rPr lang="en-US" altLang="zh-CN" sz="2400"/>
              <a:t>30</a:t>
            </a:r>
            <a:r>
              <a:rPr lang="zh-CN" altLang="en-US" sz="2400"/>
              <a:t>人应该在</a:t>
            </a:r>
            <a:r>
              <a:rPr lang="en-US" altLang="zh-CN" sz="2400"/>
              <a:t>30</a:t>
            </a:r>
            <a:r>
              <a:rPr lang="zh-CN" altLang="en-US" sz="2400"/>
              <a:t>分钟内能够完成基准任务（</a:t>
            </a:r>
            <a:r>
              <a:rPr lang="en-US" altLang="zh-CN" sz="2400">
                <a:solidFill>
                  <a:srgbClr val="FF0000"/>
                </a:solidFill>
              </a:rPr>
              <a:t>benchmark tasks</a:t>
            </a:r>
            <a:r>
              <a:rPr lang="zh-CN" altLang="en-US" sz="2400"/>
              <a:t>）。</a:t>
            </a:r>
          </a:p>
          <a:p>
            <a:pPr>
              <a:buFont typeface="Wingdings 2" panose="05020102010507070707" pitchFamily="82" charset="2"/>
              <a:buNone/>
            </a:pPr>
            <a:endParaRPr lang="zh-CN" altLang="en-US"/>
          </a:p>
          <a:p>
            <a:pPr>
              <a:buFont typeface="Wingdings 2" panose="05020102010507070707" pitchFamily="82" charset="2"/>
              <a:buNone/>
            </a:pPr>
            <a:r>
              <a:rPr lang="zh-CN" altLang="en-US"/>
              <a:t>  </a:t>
            </a:r>
          </a:p>
          <a:p>
            <a:pPr>
              <a:buFont typeface="Wingdings 2" panose="05020102010507070707" pitchFamily="82" charset="2"/>
              <a:buChar char="•"/>
            </a:pPr>
            <a:endParaRPr lang="zh-CN" altLang="en-US"/>
          </a:p>
          <a:p>
            <a:pPr>
              <a:buFont typeface="Wingdings 2" panose="05020102010507070707" pitchFamily="82" charset="2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3">
            <a:extLst>
              <a:ext uri="{FF2B5EF4-FFF2-40B4-BE49-F238E27FC236}">
                <a16:creationId xmlns:a16="http://schemas.microsoft.com/office/drawing/2014/main" id="{0C71BCE6-8AAF-CBCE-5540-394CC0DE8AE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43000" y="1447800"/>
            <a:ext cx="7791450" cy="4800600"/>
          </a:xfrm>
        </p:spPr>
        <p:txBody>
          <a:bodyPr/>
          <a:lstStyle/>
          <a:p>
            <a:pPr eaLnBrk="1" hangingPunct="1"/>
            <a:r>
              <a:rPr lang="zh-CN" altLang="en-US"/>
              <a:t>两个实例说明不同技术的应用</a:t>
            </a:r>
          </a:p>
          <a:p>
            <a:pPr lvl="1" eaLnBrk="1" hangingPunct="1"/>
            <a:r>
              <a:rPr lang="zh-CN" altLang="en-US">
                <a:solidFill>
                  <a:srgbClr val="C00000"/>
                </a:solidFill>
              </a:rPr>
              <a:t>图书馆目录服务</a:t>
            </a:r>
            <a:r>
              <a:rPr lang="zh-CN" altLang="en-US"/>
              <a:t>：</a:t>
            </a:r>
          </a:p>
          <a:p>
            <a:pPr lvl="2" eaLnBrk="1" hangingPunct="1"/>
            <a:r>
              <a:rPr lang="zh-CN" altLang="en-US"/>
              <a:t>允许用户</a:t>
            </a:r>
            <a:r>
              <a:rPr lang="zh-CN" altLang="en-US">
                <a:solidFill>
                  <a:srgbClr val="0070C0"/>
                </a:solidFill>
              </a:rPr>
              <a:t>检索详细的图书资料</a:t>
            </a:r>
            <a:r>
              <a:rPr lang="zh-CN" altLang="en-US"/>
              <a:t>，如根据作者或主题</a:t>
            </a:r>
          </a:p>
          <a:p>
            <a:pPr lvl="2" eaLnBrk="1" hangingPunct="1"/>
            <a:r>
              <a:rPr lang="zh-CN" altLang="en-US"/>
              <a:t>用户</a:t>
            </a:r>
            <a:r>
              <a:rPr lang="zh-CN" altLang="en-US">
                <a:solidFill>
                  <a:srgbClr val="0070C0"/>
                </a:solidFill>
              </a:rPr>
              <a:t>可以查询自己的借阅记录或状态</a:t>
            </a:r>
            <a:endParaRPr lang="en-US" altLang="zh-CN">
              <a:solidFill>
                <a:srgbClr val="0070C0"/>
              </a:solidFill>
            </a:endParaRPr>
          </a:p>
          <a:p>
            <a:pPr lvl="2" eaLnBrk="1" hangingPunct="1"/>
            <a:endParaRPr lang="zh-CN" altLang="en-US"/>
          </a:p>
          <a:p>
            <a:pPr lvl="1" eaLnBrk="1" hangingPunct="1"/>
            <a:r>
              <a:rPr lang="zh-CN" altLang="en-US">
                <a:solidFill>
                  <a:srgbClr val="C00000"/>
                </a:solidFill>
              </a:rPr>
              <a:t>共享电子日程表</a:t>
            </a:r>
            <a:r>
              <a:rPr lang="zh-CN" altLang="en-US"/>
              <a:t>：</a:t>
            </a:r>
          </a:p>
          <a:p>
            <a:pPr lvl="2" eaLnBrk="1" hangingPunct="1"/>
            <a:r>
              <a:rPr lang="zh-CN" altLang="en-US"/>
              <a:t>成员可以</a:t>
            </a:r>
            <a:r>
              <a:rPr lang="zh-CN" altLang="en-US">
                <a:solidFill>
                  <a:srgbClr val="0070C0"/>
                </a:solidFill>
              </a:rPr>
              <a:t>在系统中输入本人的日程安排</a:t>
            </a:r>
          </a:p>
          <a:p>
            <a:pPr lvl="2" eaLnBrk="1" hangingPunct="1"/>
            <a:r>
              <a:rPr lang="zh-CN" altLang="en-US"/>
              <a:t>成员可</a:t>
            </a:r>
            <a:r>
              <a:rPr lang="zh-CN" altLang="en-US">
                <a:solidFill>
                  <a:srgbClr val="0070C0"/>
                </a:solidFill>
              </a:rPr>
              <a:t>保护自己的某些时段不被他人占用</a:t>
            </a:r>
          </a:p>
        </p:txBody>
      </p:sp>
      <p:sp>
        <p:nvSpPr>
          <p:cNvPr id="47106" name="灯片编号占位符 3">
            <a:extLst>
              <a:ext uri="{FF2B5EF4-FFF2-40B4-BE49-F238E27FC236}">
                <a16:creationId xmlns:a16="http://schemas.microsoft.com/office/drawing/2014/main" id="{FD6FE764-DB8C-06A2-4286-587169D851D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494AC93B-67AD-4A16-8CD9-9BD39874B4AB}" type="slidenum">
              <a:rPr lang="en-US" altLang="zh-CN" sz="1200">
                <a:solidFill>
                  <a:srgbClr val="B5A788"/>
                </a:solidFill>
              </a:rPr>
              <a:pPr/>
              <a:t>36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>
            <a:extLst>
              <a:ext uri="{FF2B5EF4-FFF2-40B4-BE49-F238E27FC236}">
                <a16:creationId xmlns:a16="http://schemas.microsoft.com/office/drawing/2014/main" id="{6EDA96E6-1263-CA2C-A1A4-7D0514CEA7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7.6.1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情节</a:t>
            </a: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(Scenario)</a:t>
            </a:r>
            <a:endParaRPr lang="zh-CN" alt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385027" name="Rectangle 3">
            <a:extLst>
              <a:ext uri="{FF2B5EF4-FFF2-40B4-BE49-F238E27FC236}">
                <a16:creationId xmlns:a16="http://schemas.microsoft.com/office/drawing/2014/main" id="{7E745114-76D0-3B0D-11C5-656F69CDAB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00125" y="1428750"/>
            <a:ext cx="7934325" cy="5410200"/>
          </a:xfrm>
        </p:spPr>
        <p:txBody>
          <a:bodyPr>
            <a:normAutofit fontScale="77500" lnSpcReduction="2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sz="3400" dirty="0"/>
              <a:t>一种非形式的叙事性描述（又称</a:t>
            </a:r>
            <a:r>
              <a:rPr lang="zh-CN" altLang="en-US" sz="3400" dirty="0">
                <a:solidFill>
                  <a:srgbClr val="C00000"/>
                </a:solidFill>
              </a:rPr>
              <a:t>用户故事</a:t>
            </a:r>
            <a:r>
              <a:rPr lang="en-US" altLang="zh-CN" sz="3400" dirty="0"/>
              <a:t>(User Story)</a:t>
            </a:r>
            <a:r>
              <a:rPr lang="zh-CN" altLang="en-US" sz="3400" dirty="0"/>
              <a:t>）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None/>
              <a:defRPr/>
            </a:pPr>
            <a:r>
              <a:rPr lang="en-US" altLang="zh-CN" dirty="0"/>
              <a:t> 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None/>
              <a:defRPr/>
            </a:pPr>
            <a:r>
              <a:rPr lang="zh-CN" altLang="en-US" sz="4500" dirty="0">
                <a:solidFill>
                  <a:schemeClr val="tx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 </a:t>
            </a:r>
            <a:r>
              <a:rPr lang="zh-CN" altLang="en-US" sz="3700" dirty="0">
                <a:solidFill>
                  <a:schemeClr val="tx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申请表均寄至这里。高峰时，每天可收到约</a:t>
            </a:r>
            <a:r>
              <a:rPr lang="en-US" altLang="zh-CN" sz="3700" dirty="0">
                <a:solidFill>
                  <a:schemeClr val="tx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50</a:t>
            </a:r>
            <a:r>
              <a:rPr lang="zh-CN" altLang="en-US" sz="3700" dirty="0">
                <a:solidFill>
                  <a:schemeClr val="tx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份申请。</a:t>
            </a:r>
            <a:r>
              <a:rPr lang="en-US" altLang="zh-CN" sz="3700" dirty="0">
                <a:solidFill>
                  <a:schemeClr val="tx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Brian</a:t>
            </a:r>
            <a:r>
              <a:rPr lang="zh-CN" altLang="en-US" sz="3700" dirty="0">
                <a:solidFill>
                  <a:schemeClr val="tx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负责打开申请表，检查是否包含所有材料。在处理前，我们需要检查相关的成绩单和工作经历证明。根据该初步审查结果，我们再将其转交给</a:t>
            </a:r>
            <a:r>
              <a:rPr lang="en-US" altLang="zh-CN" sz="3700" dirty="0">
                <a:solidFill>
                  <a:schemeClr val="tx2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… …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None/>
              <a:defRPr/>
            </a:pP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sz="3400" dirty="0">
                <a:solidFill>
                  <a:srgbClr val="7030A0"/>
                </a:solidFill>
              </a:rPr>
              <a:t>内容</a:t>
            </a:r>
            <a:r>
              <a:rPr lang="zh-CN" altLang="en-US" dirty="0"/>
              <a:t>：</a:t>
            </a:r>
            <a:r>
              <a:rPr lang="zh-CN" altLang="en-US" sz="3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描述具体行为、活动或任务</a:t>
            </a:r>
            <a:endParaRPr lang="en-US" altLang="zh-CN" sz="34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sz="3400" dirty="0">
                <a:solidFill>
                  <a:srgbClr val="7030A0"/>
                </a:solidFill>
              </a:rPr>
              <a:t>特点：</a:t>
            </a:r>
            <a:r>
              <a:rPr lang="zh-CN" altLang="en-US" sz="3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用户语言描述</a:t>
            </a:r>
            <a:endParaRPr lang="en-US" altLang="zh-CN" sz="34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sz="3400" dirty="0">
                <a:solidFill>
                  <a:srgbClr val="7030A0"/>
                </a:solidFill>
              </a:rPr>
              <a:t>形式：</a:t>
            </a:r>
            <a:r>
              <a:rPr lang="zh-CN" altLang="en-US" sz="3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文字、草图、录像和录音剪辑等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None/>
              <a:defRPr/>
            </a:pPr>
            <a:r>
              <a:rPr lang="zh-CN" altLang="en-US" sz="3400" dirty="0">
                <a:solidFill>
                  <a:srgbClr val="7030A0"/>
                </a:solidFill>
              </a:rPr>
              <a:t>   </a:t>
            </a:r>
            <a:endParaRPr lang="en-US" altLang="zh-CN" sz="34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endParaRPr lang="zh-CN" altLang="en-US" dirty="0"/>
          </a:p>
        </p:txBody>
      </p:sp>
      <p:sp>
        <p:nvSpPr>
          <p:cNvPr id="48131" name="灯片编号占位符 3">
            <a:extLst>
              <a:ext uri="{FF2B5EF4-FFF2-40B4-BE49-F238E27FC236}">
                <a16:creationId xmlns:a16="http://schemas.microsoft.com/office/drawing/2014/main" id="{3183A04D-B2C4-49B0-2D34-50ECBEE3CEE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94F93366-C4F7-4901-8581-B56B9790324C}" type="slidenum">
              <a:rPr lang="en-US" altLang="zh-CN" sz="1200">
                <a:solidFill>
                  <a:srgbClr val="B5A788"/>
                </a:solidFill>
              </a:rPr>
              <a:pPr/>
              <a:t>37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5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5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3850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>
            <a:extLst>
              <a:ext uri="{FF2B5EF4-FFF2-40B4-BE49-F238E27FC236}">
                <a16:creationId xmlns:a16="http://schemas.microsoft.com/office/drawing/2014/main" id="{9ECDE607-6BB2-DFD4-6E64-9EF5748BAF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85875" y="785813"/>
            <a:ext cx="7499350" cy="4800600"/>
          </a:xfrm>
        </p:spPr>
        <p:txBody>
          <a:bodyPr/>
          <a:lstStyle/>
          <a:p>
            <a:pPr marL="640080" lvl="1" indent="-236855" eaLnBrk="1" hangingPunct="1"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eaLnBrk="1" hangingPunct="1">
              <a:buFont typeface="Wingdings 2" panose="05020102010507070707" pitchFamily="18" charset="2"/>
              <a:buChar char=""/>
              <a:defRPr/>
            </a:pPr>
            <a:r>
              <a:rPr lang="zh-CN" altLang="en-US" sz="2800" dirty="0"/>
              <a:t>图书馆目录服务的情节</a:t>
            </a:r>
            <a:endParaRPr lang="en-US" altLang="zh-CN" sz="2800" dirty="0"/>
          </a:p>
          <a:p>
            <a:pPr eaLnBrk="1" hangingPunct="1">
              <a:buFont typeface="Wingdings 2" panose="05020102010507070707" pitchFamily="18" charset="2"/>
              <a:buChar char=""/>
              <a:defRPr/>
            </a:pPr>
            <a:endParaRPr lang="en-US" altLang="zh-CN" dirty="0"/>
          </a:p>
          <a:p>
            <a:pPr eaLnBrk="1" hangingPunct="1">
              <a:buFont typeface="Wingdings 2" panose="05020102010507070707" pitchFamily="18" charset="2"/>
              <a:buChar char=""/>
              <a:defRPr/>
            </a:pPr>
            <a:endParaRPr lang="en-US" altLang="zh-CN" dirty="0"/>
          </a:p>
          <a:p>
            <a:pPr eaLnBrk="1" hangingPunct="1">
              <a:buFont typeface="Wingdings 2" panose="05020102010507070707" pitchFamily="18" charset="2"/>
              <a:buChar char=""/>
              <a:defRPr/>
            </a:pPr>
            <a:endParaRPr lang="en-US" altLang="zh-CN" dirty="0"/>
          </a:p>
          <a:p>
            <a:pPr eaLnBrk="1" hangingPunct="1">
              <a:buFont typeface="Wingdings 2" panose="05020102010507070707" pitchFamily="18" charset="2"/>
              <a:buChar char=""/>
              <a:defRPr/>
            </a:pP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endParaRPr lang="en-US" altLang="zh-CN" dirty="0">
              <a:solidFill>
                <a:srgbClr val="7030A0"/>
              </a:solidFill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7030A0"/>
                </a:solidFill>
              </a:rPr>
              <a:t>作用：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帮助</a:t>
            </a:r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理解使用上下文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None/>
              <a:defRPr/>
            </a:pP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提取与用户需要和需求相关的信息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None/>
              <a:defRPr/>
            </a:pPr>
            <a:r>
              <a:rPr lang="en-US" altLang="zh-CN" sz="3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     </a:t>
            </a:r>
            <a:endParaRPr lang="en-US" altLang="zh-CN" dirty="0"/>
          </a:p>
          <a:p>
            <a:pPr eaLnBrk="1" hangingPunct="1">
              <a:buFont typeface="Wingdings 2" panose="05020102010507070707" pitchFamily="18" charset="2"/>
              <a:buChar char=""/>
              <a:defRPr/>
            </a:pPr>
            <a:r>
              <a:rPr lang="zh-CN" altLang="en-US" sz="2800" dirty="0"/>
              <a:t>优点？缺点？</a:t>
            </a:r>
          </a:p>
          <a:p>
            <a:pPr marL="640080" lvl="1" indent="-236855" eaLnBrk="1" hangingPunct="1">
              <a:defRPr/>
            </a:pPr>
            <a:endParaRPr lang="zh-CN" altLang="en-US" dirty="0"/>
          </a:p>
          <a:p>
            <a:pPr marL="640080" lvl="1" indent="-236855" eaLnBrk="1" hangingPunct="1">
              <a:defRPr/>
            </a:pPr>
            <a:endParaRPr lang="zh-CN" altLang="en-US" dirty="0"/>
          </a:p>
          <a:p>
            <a:pPr marL="640080" lvl="1" indent="-236855" eaLnBrk="1" hangingPunct="1">
              <a:defRPr/>
            </a:pPr>
            <a:endParaRPr lang="zh-CN" altLang="en-US" dirty="0"/>
          </a:p>
          <a:p>
            <a:pPr marL="640080" lvl="1" indent="-236855" eaLnBrk="1" hangingPunct="1">
              <a:defRPr/>
            </a:pPr>
            <a:endParaRPr lang="zh-CN" altLang="en-US" dirty="0"/>
          </a:p>
          <a:p>
            <a:pPr marL="640080" lvl="1" indent="-236855" eaLnBrk="1" hangingPunct="1">
              <a:defRPr/>
            </a:pPr>
            <a:endParaRPr lang="zh-CN" altLang="en-US" dirty="0"/>
          </a:p>
          <a:p>
            <a:pPr marL="640080" lvl="1" indent="-236855" eaLnBrk="1" hangingPunct="1">
              <a:defRPr/>
            </a:pPr>
            <a:endParaRPr lang="zh-CN" altLang="en-US" dirty="0"/>
          </a:p>
        </p:txBody>
      </p:sp>
      <p:sp>
        <p:nvSpPr>
          <p:cNvPr id="49154" name="灯片编号占位符 3">
            <a:extLst>
              <a:ext uri="{FF2B5EF4-FFF2-40B4-BE49-F238E27FC236}">
                <a16:creationId xmlns:a16="http://schemas.microsoft.com/office/drawing/2014/main" id="{8700F0AC-A307-755E-8A72-04666EC6915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391EDD29-F318-4AF3-AA72-9F50E37E7DC7}" type="slidenum">
              <a:rPr lang="en-US" altLang="zh-CN" sz="1200">
                <a:solidFill>
                  <a:srgbClr val="B5A788"/>
                </a:solidFill>
              </a:rPr>
              <a:pPr/>
              <a:t>38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pic>
        <p:nvPicPr>
          <p:cNvPr id="49155" name="Picture 4">
            <a:extLst>
              <a:ext uri="{FF2B5EF4-FFF2-40B4-BE49-F238E27FC236}">
                <a16:creationId xmlns:a16="http://schemas.microsoft.com/office/drawing/2014/main" id="{7849BF9E-7BA4-2895-4132-95AED32EC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24000" contrast="7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63" y="2047875"/>
            <a:ext cx="8675687" cy="2309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标题 5">
            <a:extLst>
              <a:ext uri="{FF2B5EF4-FFF2-40B4-BE49-F238E27FC236}">
                <a16:creationId xmlns:a16="http://schemas.microsoft.com/office/drawing/2014/main" id="{65113CD1-B1AD-4141-42CF-DFEE35C19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描述当前情节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1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1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81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1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1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81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>
            <a:extLst>
              <a:ext uri="{FF2B5EF4-FFF2-40B4-BE49-F238E27FC236}">
                <a16:creationId xmlns:a16="http://schemas.microsoft.com/office/drawing/2014/main" id="{03238DEE-B2CE-92C2-53FA-90E998D1C7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描述未来情节</a:t>
            </a:r>
          </a:p>
        </p:txBody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D266CD63-9317-ABB0-AE47-2A88E8C684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 2" panose="05020102010507070707" pitchFamily="18" charset="2"/>
              <a:buChar char=""/>
              <a:defRPr/>
            </a:pPr>
            <a:r>
              <a:rPr lang="zh-CN" altLang="en-US" dirty="0"/>
              <a:t>共享日程表系统的简单情节</a:t>
            </a:r>
          </a:p>
          <a:p>
            <a:pPr marL="640080" lvl="1" indent="-236855" eaLnBrk="1" hangingPunct="1">
              <a:defRPr/>
            </a:pPr>
            <a:r>
              <a:rPr lang="zh-CN" altLang="en-US" dirty="0"/>
              <a:t>为多人安排会议</a:t>
            </a:r>
            <a:endParaRPr lang="en-US" altLang="zh-CN" dirty="0"/>
          </a:p>
          <a:p>
            <a:pPr marL="640080" lvl="1" indent="-236855" eaLnBrk="1" hangingPunct="1">
              <a:defRPr/>
            </a:pPr>
            <a:endParaRPr lang="en-US" altLang="zh-CN" dirty="0"/>
          </a:p>
          <a:p>
            <a:pPr marL="640080" lvl="1" indent="-236855" eaLnBrk="1" hangingPunct="1">
              <a:defRPr/>
            </a:pPr>
            <a:endParaRPr lang="en-US" altLang="zh-CN" dirty="0"/>
          </a:p>
          <a:p>
            <a:pPr marL="640080" lvl="1" indent="-236855" eaLnBrk="1" hangingPunct="1">
              <a:defRPr/>
            </a:pPr>
            <a:endParaRPr lang="en-US" altLang="zh-CN" dirty="0"/>
          </a:p>
          <a:p>
            <a:pPr marL="640080" lvl="1" indent="-236855" eaLnBrk="1" hangingPunct="1">
              <a:defRPr/>
            </a:pPr>
            <a:endParaRPr lang="en-US" altLang="zh-CN" dirty="0"/>
          </a:p>
          <a:p>
            <a:pPr marL="640080" lvl="1" indent="-236855" eaLnBrk="1" hangingPunct="1">
              <a:defRPr/>
            </a:pP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7030A0"/>
                </a:solidFill>
              </a:rPr>
              <a:t>作用：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帮助探索和</a:t>
            </a:r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建立需求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0179" name="灯片编号占位符 3">
            <a:extLst>
              <a:ext uri="{FF2B5EF4-FFF2-40B4-BE49-F238E27FC236}">
                <a16:creationId xmlns:a16="http://schemas.microsoft.com/office/drawing/2014/main" id="{F7001C7C-47B7-CC9D-9D52-7473074202B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A635FC66-A4CB-42DA-A24B-6B63EBECDCE4}" type="slidenum">
              <a:rPr lang="en-US" altLang="zh-CN" sz="1200">
                <a:solidFill>
                  <a:srgbClr val="B5A788"/>
                </a:solidFill>
              </a:rPr>
              <a:pPr/>
              <a:t>39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pic>
        <p:nvPicPr>
          <p:cNvPr id="50180" name="Picture 4">
            <a:extLst>
              <a:ext uri="{FF2B5EF4-FFF2-40B4-BE49-F238E27FC236}">
                <a16:creationId xmlns:a16="http://schemas.microsoft.com/office/drawing/2014/main" id="{B090DDB2-18B4-A43D-ADAA-25777B37B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36000" contras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13" y="2714625"/>
            <a:ext cx="8737600" cy="185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258" name="Rectangle 2">
            <a:extLst>
              <a:ext uri="{FF2B5EF4-FFF2-40B4-BE49-F238E27FC236}">
                <a16:creationId xmlns:a16="http://schemas.microsoft.com/office/drawing/2014/main" id="{442E24F9-F8B6-2CEC-8DBC-16FDBE389E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7.1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引言</a:t>
            </a:r>
          </a:p>
        </p:txBody>
      </p:sp>
      <p:sp>
        <p:nvSpPr>
          <p:cNvPr id="352259" name="Rectangle 3">
            <a:extLst>
              <a:ext uri="{FF2B5EF4-FFF2-40B4-BE49-F238E27FC236}">
                <a16:creationId xmlns:a16="http://schemas.microsoft.com/office/drawing/2014/main" id="{6EFDB4A5-D3B1-E7A9-B02E-1B44B792D6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63650" y="1371600"/>
            <a:ext cx="7634288" cy="5410200"/>
          </a:xfrm>
        </p:spPr>
        <p:txBody>
          <a:bodyPr>
            <a:normAutofit fontScale="92500" lnSpcReduction="100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如前所述，用户需要和技术开发是</a:t>
            </a:r>
            <a:r>
              <a:rPr lang="en-US" altLang="zh-CN" b="1" dirty="0">
                <a:solidFill>
                  <a:srgbClr val="0070C0"/>
                </a:solidFill>
              </a:rPr>
              <a:t>chicken-and-egg</a:t>
            </a:r>
            <a:r>
              <a:rPr lang="zh-CN" altLang="en-US" dirty="0"/>
              <a:t>问题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探索用户</a:t>
            </a:r>
            <a:r>
              <a:rPr lang="zh-CN" altLang="en-US" dirty="0">
                <a:solidFill>
                  <a:srgbClr val="0070C0"/>
                </a:solidFill>
              </a:rPr>
              <a:t>潜在的需要</a:t>
            </a:r>
            <a:r>
              <a:rPr lang="zh-CN" altLang="en-US" dirty="0"/>
              <a:t>并非易事、建立需求也并非是简单地列出期望系统达到的特征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b="1" dirty="0">
                <a:solidFill>
                  <a:srgbClr val="0070C0"/>
                </a:solidFill>
              </a:rPr>
              <a:t>迭代</a:t>
            </a:r>
            <a:r>
              <a:rPr lang="zh-CN" altLang="en-US" dirty="0"/>
              <a:t>是交互设计的本质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设计过程中：需要澄清某些不明确的需求</a:t>
            </a:r>
            <a:endParaRPr lang="en-US" altLang="zh-CN" dirty="0"/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建立需求时：进行某些初步设计，测试其合适性</a:t>
            </a:r>
            <a:endParaRPr lang="en-US" altLang="zh-CN" dirty="0"/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 pitchFamily="18" charset="2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本章旨在详细描述如何识别需要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描述不同类型的需求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从简单描述中能够识别不同类型的需求实例</a:t>
            </a:r>
          </a:p>
        </p:txBody>
      </p:sp>
      <p:sp>
        <p:nvSpPr>
          <p:cNvPr id="14339" name="灯片编号占位符 3">
            <a:extLst>
              <a:ext uri="{FF2B5EF4-FFF2-40B4-BE49-F238E27FC236}">
                <a16:creationId xmlns:a16="http://schemas.microsoft.com/office/drawing/2014/main" id="{98C8E69F-ED88-80A9-7D2C-69D3802A297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AA8B7F2A-36AE-4F95-AC7A-C587A5AE741A}" type="slidenum">
              <a:rPr lang="en-US" altLang="zh-CN" sz="1200">
                <a:solidFill>
                  <a:srgbClr val="B5A788"/>
                </a:solidFill>
              </a:rPr>
              <a:pPr/>
              <a:t>4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22" name="Rectangle 2">
            <a:extLst>
              <a:ext uri="{FF2B5EF4-FFF2-40B4-BE49-F238E27FC236}">
                <a16:creationId xmlns:a16="http://schemas.microsoft.com/office/drawing/2014/main" id="{A83F41AF-9A44-C244-F816-DB0CFE2026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85875" y="5429250"/>
            <a:ext cx="7497763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？？？</a:t>
            </a:r>
          </a:p>
        </p:txBody>
      </p:sp>
      <p:sp>
        <p:nvSpPr>
          <p:cNvPr id="51202" name="灯片编号占位符 3">
            <a:extLst>
              <a:ext uri="{FF2B5EF4-FFF2-40B4-BE49-F238E27FC236}">
                <a16:creationId xmlns:a16="http://schemas.microsoft.com/office/drawing/2014/main" id="{C6DA4B02-D7DB-C231-4EC9-434D447BB6A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E8D2CB39-5DEA-474F-BAB0-A3955B0494E5}" type="slidenum">
              <a:rPr lang="en-US" altLang="zh-CN" sz="1200">
                <a:solidFill>
                  <a:srgbClr val="B5A788"/>
                </a:solidFill>
              </a:rPr>
              <a:pPr/>
              <a:t>40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38C27BD7-C7A8-60E4-F680-217A1BAA352D}"/>
              </a:ext>
            </a:extLst>
          </p:cNvPr>
          <p:cNvGraphicFramePr/>
          <p:nvPr/>
        </p:nvGraphicFramePr>
        <p:xfrm>
          <a:off x="1571604" y="107154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>
            <a:extLst>
              <a:ext uri="{FF2B5EF4-FFF2-40B4-BE49-F238E27FC236}">
                <a16:creationId xmlns:a16="http://schemas.microsoft.com/office/drawing/2014/main" id="{74A2348B-6461-5097-12D8-7DF37E0E13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7.6.2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用例（</a:t>
            </a: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Use Case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）</a:t>
            </a:r>
          </a:p>
        </p:txBody>
      </p:sp>
      <p:sp>
        <p:nvSpPr>
          <p:cNvPr id="52226" name="Rectangle 3">
            <a:extLst>
              <a:ext uri="{FF2B5EF4-FFF2-40B4-BE49-F238E27FC236}">
                <a16:creationId xmlns:a16="http://schemas.microsoft.com/office/drawing/2014/main" id="{849669F1-EA71-8E5B-4C6D-132977A1DE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对情节进行抽象</a:t>
            </a:r>
            <a:endParaRPr lang="en-US" altLang="zh-CN"/>
          </a:p>
          <a:p>
            <a:pPr eaLnBrk="1" hangingPunct="1">
              <a:buFont typeface="Wingdings 2" panose="05020102010507070707" pitchFamily="82" charset="2"/>
              <a:buNone/>
            </a:pPr>
            <a:endParaRPr lang="en-US" altLang="zh-CN"/>
          </a:p>
          <a:p>
            <a:pPr eaLnBrk="1" hangingPunct="1"/>
            <a:r>
              <a:rPr lang="zh-CN" altLang="en-US"/>
              <a:t>用例：</a:t>
            </a:r>
            <a:r>
              <a:rPr lang="zh-CN" altLang="en-US">
                <a:solidFill>
                  <a:srgbClr val="FF0000"/>
                </a:solidFill>
              </a:rPr>
              <a:t>描述用户和系统的交互</a:t>
            </a:r>
          </a:p>
          <a:p>
            <a:pPr lvl="1" eaLnBrk="1" hangingPunct="1"/>
            <a:r>
              <a:rPr lang="zh-CN" altLang="en-US"/>
              <a:t>描述待开发系统的用法，不包括</a:t>
            </a:r>
            <a:r>
              <a:rPr lang="zh-CN" altLang="en-US">
                <a:solidFill>
                  <a:srgbClr val="0070C0"/>
                </a:solidFill>
              </a:rPr>
              <a:t>非技术</a:t>
            </a:r>
            <a:r>
              <a:rPr lang="zh-CN" altLang="en-US"/>
              <a:t>的活动</a:t>
            </a:r>
          </a:p>
          <a:p>
            <a:pPr lvl="1" eaLnBrk="1" hangingPunct="1"/>
            <a:r>
              <a:rPr lang="zh-CN" altLang="en-US"/>
              <a:t>采用用户的观点</a:t>
            </a:r>
            <a:endParaRPr lang="en-US" altLang="zh-CN"/>
          </a:p>
          <a:p>
            <a:pPr lvl="1" eaLnBrk="1" hangingPunct="1"/>
            <a:endParaRPr lang="en-US" altLang="zh-CN"/>
          </a:p>
          <a:p>
            <a:pPr lvl="1" eaLnBrk="1" hangingPunct="1">
              <a:buFont typeface="Verdana" panose="020B0604030504040204" pitchFamily="34" charset="0"/>
              <a:buNone/>
            </a:pPr>
            <a:endParaRPr lang="zh-CN" altLang="en-US"/>
          </a:p>
          <a:p>
            <a:pPr lvl="2" eaLnBrk="1" hangingPunct="1"/>
            <a:endParaRPr lang="zh-CN" altLang="en-US"/>
          </a:p>
        </p:txBody>
      </p:sp>
      <p:sp>
        <p:nvSpPr>
          <p:cNvPr id="52227" name="灯片编号占位符 3">
            <a:extLst>
              <a:ext uri="{FF2B5EF4-FFF2-40B4-BE49-F238E27FC236}">
                <a16:creationId xmlns:a16="http://schemas.microsoft.com/office/drawing/2014/main" id="{0C11A52A-CA60-CFA0-801D-592CE10DB78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77E81F74-4D49-43BB-A541-683F6C56E607}" type="slidenum">
              <a:rPr lang="en-US" altLang="zh-CN" sz="1200">
                <a:solidFill>
                  <a:srgbClr val="B5A788"/>
                </a:solidFill>
              </a:rPr>
              <a:pPr/>
              <a:t>41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70" name="Rectangle 2">
            <a:extLst>
              <a:ext uri="{FF2B5EF4-FFF2-40B4-BE49-F238E27FC236}">
                <a16:creationId xmlns:a16="http://schemas.microsoft.com/office/drawing/2014/main" id="{B7349B83-9B4E-60BF-28DC-722EA1AE88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7.6.2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用例</a:t>
            </a:r>
          </a:p>
        </p:txBody>
      </p:sp>
      <p:sp>
        <p:nvSpPr>
          <p:cNvPr id="53250" name="Rectangle 3">
            <a:extLst>
              <a:ext uri="{FF2B5EF4-FFF2-40B4-BE49-F238E27FC236}">
                <a16:creationId xmlns:a16="http://schemas.microsoft.com/office/drawing/2014/main" id="{9FB39097-79AD-44D7-9EFA-7A83C8AD57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定义</a:t>
            </a:r>
          </a:p>
          <a:p>
            <a:pPr lvl="1" eaLnBrk="1" hangingPunct="1"/>
            <a:r>
              <a:rPr lang="zh-CN" altLang="en-US"/>
              <a:t>按照</a:t>
            </a:r>
            <a:r>
              <a:rPr lang="en-US" altLang="zh-CN">
                <a:solidFill>
                  <a:srgbClr val="FF0000"/>
                </a:solidFill>
              </a:rPr>
              <a:t>UML</a:t>
            </a:r>
            <a:r>
              <a:rPr lang="zh-CN" altLang="en-US"/>
              <a:t>，用例是</a:t>
            </a:r>
            <a:r>
              <a:rPr lang="zh-CN" altLang="en-US">
                <a:solidFill>
                  <a:srgbClr val="FF0000"/>
                </a:solidFill>
              </a:rPr>
              <a:t>一个系统执行的动作序列（包括替换序列）集合</a:t>
            </a:r>
            <a:r>
              <a:rPr lang="zh-CN" altLang="en-US"/>
              <a:t>，对行为者产生可观察的结果</a:t>
            </a:r>
            <a:endParaRPr lang="en-US" altLang="zh-CN"/>
          </a:p>
          <a:p>
            <a:pPr lvl="1" eaLnBrk="1" hangingPunct="1"/>
            <a:endParaRPr lang="zh-CN" altLang="en-US"/>
          </a:p>
          <a:p>
            <a:pPr lvl="1" eaLnBrk="1" hangingPunct="1"/>
            <a:r>
              <a:rPr lang="zh-CN" altLang="en-US"/>
              <a:t>行为者：人类扮演的角色或其他系统</a:t>
            </a:r>
          </a:p>
        </p:txBody>
      </p:sp>
      <p:sp>
        <p:nvSpPr>
          <p:cNvPr id="53251" name="灯片编号占位符 3">
            <a:extLst>
              <a:ext uri="{FF2B5EF4-FFF2-40B4-BE49-F238E27FC236}">
                <a16:creationId xmlns:a16="http://schemas.microsoft.com/office/drawing/2014/main" id="{156D6DF5-9181-0BB4-8FC0-A569B250BE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388731A9-95AE-453E-AC9A-87D88EA54AE9}" type="slidenum">
              <a:rPr lang="en-US" altLang="zh-CN" sz="1200">
                <a:solidFill>
                  <a:srgbClr val="B5A788"/>
                </a:solidFill>
              </a:rPr>
              <a:pPr/>
              <a:t>42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65" name="Rectangle 5">
            <a:extLst>
              <a:ext uri="{FF2B5EF4-FFF2-40B4-BE49-F238E27FC236}">
                <a16:creationId xmlns:a16="http://schemas.microsoft.com/office/drawing/2014/main" id="{E1E302E6-E9D8-EA39-E487-13EB76F595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28725" y="214313"/>
            <a:ext cx="7772400" cy="5334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7.6.2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用例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4F6B0C94-F03D-27B4-728B-068E17FE5245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000125" y="857250"/>
            <a:ext cx="7702550" cy="6143625"/>
          </a:xfrm>
        </p:spPr>
        <p:txBody>
          <a:bodyPr/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sz="2800" dirty="0"/>
              <a:t>用例的建模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识别</a:t>
            </a:r>
            <a:r>
              <a:rPr lang="zh-CN" altLang="en-US" dirty="0">
                <a:solidFill>
                  <a:srgbClr val="FF0000"/>
                </a:solidFill>
              </a:rPr>
              <a:t>行为者</a:t>
            </a:r>
            <a:r>
              <a:rPr lang="en-US" altLang="zh-CN" dirty="0"/>
              <a:t>—</a:t>
            </a:r>
            <a:r>
              <a:rPr lang="zh-CN" altLang="en-US" dirty="0"/>
              <a:t>人类角色或其他系统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识别他们</a:t>
            </a:r>
            <a:r>
              <a:rPr lang="zh-CN" altLang="en-US" dirty="0">
                <a:solidFill>
                  <a:srgbClr val="FF0000"/>
                </a:solidFill>
              </a:rPr>
              <a:t>使用新系统的目标</a:t>
            </a:r>
            <a:r>
              <a:rPr lang="en-US" altLang="zh-CN" dirty="0"/>
              <a:t>—</a:t>
            </a:r>
            <a:r>
              <a:rPr lang="zh-CN" altLang="en-US" dirty="0"/>
              <a:t>每个目标均为一个用例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en-US" altLang="zh-CN" dirty="0"/>
          </a:p>
          <a:p>
            <a:pPr eaLnBrk="1" hangingPunct="1">
              <a:buFont typeface="Wingdings 2" panose="05020102010507070707" pitchFamily="18" charset="2"/>
              <a:buChar char=""/>
              <a:defRPr/>
            </a:pPr>
            <a:r>
              <a:rPr lang="zh-CN" altLang="en-US" sz="2800" dirty="0">
                <a:solidFill>
                  <a:srgbClr val="FF0000"/>
                </a:solidFill>
              </a:rPr>
              <a:t>用例图</a:t>
            </a:r>
            <a:r>
              <a:rPr lang="zh-CN" altLang="en-US" sz="2800" dirty="0"/>
              <a:t>：在</a:t>
            </a:r>
            <a:r>
              <a:rPr lang="en-US" altLang="zh-CN" sz="2800" dirty="0"/>
              <a:t>UML</a:t>
            </a:r>
            <a:r>
              <a:rPr lang="zh-CN" altLang="en-US" sz="2800" dirty="0"/>
              <a:t>中，用例图用于表示行为者和用例之间的关联</a:t>
            </a:r>
          </a:p>
          <a:p>
            <a:pPr marL="640080" lvl="1" indent="-236855" eaLnBrk="1" hangingPunct="1">
              <a:defRPr/>
            </a:pPr>
            <a:r>
              <a:rPr lang="zh-CN" altLang="en-US" sz="2400" dirty="0"/>
              <a:t>例如：下图表示了共享会议日程表的用例图</a:t>
            </a:r>
            <a:endParaRPr lang="en-US" altLang="zh-CN" sz="2400" dirty="0"/>
          </a:p>
          <a:p>
            <a:pPr marL="640080" lvl="1" indent="-236855" eaLnBrk="1" hangingPunct="1">
              <a:defRPr/>
            </a:pPr>
            <a:endParaRPr lang="en-US" altLang="zh-CN" dirty="0"/>
          </a:p>
          <a:p>
            <a:pPr marL="640080" lvl="1" indent="-236855" eaLnBrk="1" hangingPunct="1">
              <a:defRPr/>
            </a:pPr>
            <a:endParaRPr lang="en-US" altLang="zh-CN" dirty="0"/>
          </a:p>
          <a:p>
            <a:pPr marL="640080" lvl="1" indent="-236855" eaLnBrk="1" hangingPunct="1">
              <a:defRPr/>
            </a:pPr>
            <a:endParaRPr lang="en-US" altLang="zh-CN" dirty="0"/>
          </a:p>
          <a:p>
            <a:pPr marL="640080" lvl="1" indent="-236855" eaLnBrk="1" hangingPunct="1">
              <a:defRPr/>
            </a:pPr>
            <a:endParaRPr lang="en-US" altLang="zh-CN" dirty="0"/>
          </a:p>
          <a:p>
            <a:pPr marL="640080" lvl="1" indent="-236855" eaLnBrk="1" hangingPunct="1">
              <a:defRPr/>
            </a:pPr>
            <a:endParaRPr lang="en-US" altLang="zh-CN" dirty="0"/>
          </a:p>
          <a:p>
            <a:pPr marL="640080" lvl="1" indent="-236855" eaLnBrk="1" hangingPunct="1">
              <a:defRPr/>
            </a:pPr>
            <a:endParaRPr lang="zh-CN" altLang="en-US" dirty="0"/>
          </a:p>
        </p:txBody>
      </p:sp>
      <p:sp>
        <p:nvSpPr>
          <p:cNvPr id="54275" name="灯片编号占位符 4">
            <a:extLst>
              <a:ext uri="{FF2B5EF4-FFF2-40B4-BE49-F238E27FC236}">
                <a16:creationId xmlns:a16="http://schemas.microsoft.com/office/drawing/2014/main" id="{D3768BE0-0667-7FAE-7080-F254A87BB198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CBB59066-7927-4C24-B865-E66E66EAF3AD}" type="slidenum">
              <a:rPr lang="en-US" altLang="zh-CN" sz="1200">
                <a:solidFill>
                  <a:srgbClr val="B5A788"/>
                </a:solidFill>
              </a:rPr>
              <a:pPr/>
              <a:t>43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pic>
        <p:nvPicPr>
          <p:cNvPr id="54276" name="Picture 3">
            <a:extLst>
              <a:ext uri="{FF2B5EF4-FFF2-40B4-BE49-F238E27FC236}">
                <a16:creationId xmlns:a16="http://schemas.microsoft.com/office/drawing/2014/main" id="{ADB779E4-31F4-D454-687E-F409770D1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25" y="4189413"/>
            <a:ext cx="4691063" cy="247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7C0FDC-A1DD-8D90-A8C9-61C285D96F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1925" y="360363"/>
            <a:ext cx="7407275" cy="1471612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7.6.2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用例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CADA166-B948-ED9D-BFD4-75630440B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7313" y="2206625"/>
            <a:ext cx="7407275" cy="3579813"/>
          </a:xfrm>
        </p:spPr>
        <p:txBody>
          <a:bodyPr/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sz="3200" dirty="0">
                <a:solidFill>
                  <a:srgbClr val="FF0000"/>
                </a:solidFill>
              </a:rPr>
              <a:t>具体用例</a:t>
            </a:r>
            <a:r>
              <a:rPr lang="zh-CN" altLang="en-US" sz="3200" dirty="0"/>
              <a:t>的描述</a:t>
            </a:r>
          </a:p>
          <a:p>
            <a:pPr marL="640080" lvl="1" indent="-237490" algn="l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使用</a:t>
            </a:r>
            <a:r>
              <a:rPr lang="zh-CN" altLang="en-US" dirty="0">
                <a:solidFill>
                  <a:srgbClr val="FF0000"/>
                </a:solidFill>
              </a:rPr>
              <a:t>事件流</a:t>
            </a:r>
            <a:r>
              <a:rPr lang="zh-CN" altLang="en-US" dirty="0"/>
              <a:t>（或</a:t>
            </a:r>
            <a:r>
              <a:rPr lang="zh-CN" altLang="en-US" dirty="0">
                <a:solidFill>
                  <a:srgbClr val="FF0000"/>
                </a:solidFill>
              </a:rPr>
              <a:t>动作序列</a:t>
            </a:r>
            <a:r>
              <a:rPr lang="zh-CN" altLang="en-US" dirty="0"/>
              <a:t>）来指定用例的行为</a:t>
            </a:r>
            <a:endParaRPr lang="en-US" altLang="zh-CN" dirty="0"/>
          </a:p>
          <a:p>
            <a:pPr marL="640080" lvl="1" indent="-237490" algn="l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endParaRPr lang="zh-CN" altLang="en-US" dirty="0"/>
          </a:p>
          <a:p>
            <a:pPr marL="887095" lvl="2" algn="l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FF0000"/>
                </a:solidFill>
              </a:rPr>
              <a:t>正常事件流</a:t>
            </a:r>
          </a:p>
          <a:p>
            <a:pPr marL="887095" lvl="2" algn="l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FF0000"/>
                </a:solidFill>
              </a:rPr>
              <a:t>异常事件流</a:t>
            </a:r>
          </a:p>
          <a:p>
            <a:pPr eaLnBrk="1" hangingPunct="1">
              <a:buFont typeface="Wingdings 2" panose="05020102010507070707" pitchFamily="18" charset="2"/>
              <a:buNone/>
              <a:defRPr/>
            </a:pPr>
            <a:endParaRPr lang="zh-CN" altLang="en-US" dirty="0"/>
          </a:p>
        </p:txBody>
      </p:sp>
      <p:sp>
        <p:nvSpPr>
          <p:cNvPr id="55299" name="灯片编号占位符 3">
            <a:extLst>
              <a:ext uri="{FF2B5EF4-FFF2-40B4-BE49-F238E27FC236}">
                <a16:creationId xmlns:a16="http://schemas.microsoft.com/office/drawing/2014/main" id="{DE2D36C8-FFEA-3319-6730-F0BDB3D330D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06B9CD19-CE3E-4907-834C-2A900C3FF73C}" type="slidenum">
              <a:rPr lang="zh-CN" altLang="en-US" sz="1200">
                <a:solidFill>
                  <a:srgbClr val="B5A788"/>
                </a:solidFill>
              </a:rPr>
              <a:pPr/>
              <a:t>44</a:t>
            </a:fld>
            <a:endParaRPr lang="zh-CN" altLang="en-US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>
            <a:extLst>
              <a:ext uri="{FF2B5EF4-FFF2-40B4-BE49-F238E27FC236}">
                <a16:creationId xmlns:a16="http://schemas.microsoft.com/office/drawing/2014/main" id="{36D2F9EC-E5C3-0820-F4AC-C31384AF375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14413" y="357188"/>
            <a:ext cx="7772400" cy="5334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7.6.2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用例</a:t>
            </a:r>
          </a:p>
        </p:txBody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FAD6CA1D-3774-C2DE-F930-4C275B892937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685800" y="1071563"/>
            <a:ext cx="8458200" cy="4522787"/>
          </a:xfrm>
        </p:spPr>
        <p:txBody>
          <a:bodyPr/>
          <a:lstStyle/>
          <a:p>
            <a:pPr lvl="1" eaLnBrk="1" hangingPunct="1">
              <a:lnSpc>
                <a:spcPct val="90000"/>
              </a:lnSpc>
            </a:pPr>
            <a:r>
              <a:rPr lang="zh-CN" altLang="en-US" sz="2200"/>
              <a:t>例如：共享日程表中有关自动填写</a:t>
            </a:r>
            <a:r>
              <a:rPr lang="zh-CN" altLang="en-US" sz="2200">
                <a:solidFill>
                  <a:srgbClr val="FF0000"/>
                </a:solidFill>
              </a:rPr>
              <a:t>会议安排</a:t>
            </a:r>
            <a:r>
              <a:rPr lang="zh-CN" altLang="en-US" sz="2200"/>
              <a:t>的用例</a:t>
            </a:r>
          </a:p>
          <a:p>
            <a:pPr lvl="1" eaLnBrk="1" hangingPunct="1">
              <a:lnSpc>
                <a:spcPct val="90000"/>
              </a:lnSpc>
            </a:pPr>
            <a:r>
              <a:rPr lang="zh-CN" altLang="en-US" sz="2200">
                <a:solidFill>
                  <a:srgbClr val="7030A0"/>
                </a:solidFill>
              </a:rPr>
              <a:t>正常事件流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	</a:t>
            </a:r>
            <a:r>
              <a:rPr lang="zh-CN" altLang="en-US" sz="2200">
                <a:solidFill>
                  <a:srgbClr val="FF0000"/>
                </a:solidFill>
              </a:rPr>
              <a:t>用户动作</a:t>
            </a:r>
            <a:r>
              <a:rPr lang="zh-CN" altLang="en-US" sz="2200"/>
              <a:t>		</a:t>
            </a:r>
            <a:r>
              <a:rPr lang="zh-CN" altLang="en-US" sz="2200">
                <a:solidFill>
                  <a:srgbClr val="FF0000"/>
                </a:solidFill>
              </a:rPr>
              <a:t>系统响应</a:t>
            </a:r>
            <a:r>
              <a:rPr lang="zh-CN" altLang="en-US" sz="2200"/>
              <a:t>		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</a:t>
            </a:r>
            <a:r>
              <a:rPr lang="en-US" altLang="zh-CN" sz="2200"/>
              <a:t>1 </a:t>
            </a:r>
            <a:r>
              <a:rPr lang="zh-CN" altLang="en-US" sz="2200"/>
              <a:t>选择“安排会议”选项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				 </a:t>
            </a:r>
            <a:r>
              <a:rPr lang="en-US" altLang="zh-CN" sz="2200"/>
              <a:t>2 </a:t>
            </a:r>
            <a:r>
              <a:rPr lang="zh-CN" altLang="en-US" sz="2200"/>
              <a:t>提示输入参与者姓名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</a:t>
            </a:r>
            <a:r>
              <a:rPr lang="en-US" altLang="zh-CN" sz="2200"/>
              <a:t>3 </a:t>
            </a:r>
            <a:r>
              <a:rPr lang="zh-CN" altLang="en-US" sz="2200"/>
              <a:t>输入姓名清单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				 </a:t>
            </a:r>
            <a:r>
              <a:rPr lang="en-US" altLang="zh-CN" sz="2200"/>
              <a:t>4 </a:t>
            </a:r>
            <a:r>
              <a:rPr lang="zh-CN" altLang="en-US" sz="2200"/>
              <a:t>系统检查清单是否有效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				 </a:t>
            </a:r>
            <a:r>
              <a:rPr lang="en-US" altLang="zh-CN" sz="2200"/>
              <a:t>5 </a:t>
            </a:r>
            <a:r>
              <a:rPr lang="zh-CN" altLang="en-US" sz="2200"/>
              <a:t>提示输入会议限制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</a:t>
            </a:r>
            <a:r>
              <a:rPr lang="en-US" altLang="zh-CN" sz="2200"/>
              <a:t>6 </a:t>
            </a:r>
            <a:r>
              <a:rPr lang="zh-CN" altLang="en-US" sz="2200"/>
              <a:t>输入会议限制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				 </a:t>
            </a:r>
            <a:r>
              <a:rPr lang="en-US" altLang="zh-CN" sz="2200"/>
              <a:t>7 </a:t>
            </a:r>
            <a:r>
              <a:rPr lang="zh-CN" altLang="en-US" sz="2200"/>
              <a:t>搜索日历，查找满足限制的时间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				 </a:t>
            </a:r>
            <a:r>
              <a:rPr lang="en-US" altLang="zh-CN" sz="2200"/>
              <a:t>8 </a:t>
            </a:r>
            <a:r>
              <a:rPr lang="zh-CN" altLang="en-US" sz="2200"/>
              <a:t>显示一组可能的时间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</a:t>
            </a:r>
            <a:r>
              <a:rPr lang="en-US" altLang="zh-CN" sz="2200"/>
              <a:t>9 </a:t>
            </a:r>
            <a:r>
              <a:rPr lang="zh-CN" altLang="en-US" sz="2200"/>
              <a:t>选择一个时间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				 </a:t>
            </a:r>
            <a:r>
              <a:rPr lang="en-US" altLang="zh-CN" sz="2200"/>
              <a:t>10 </a:t>
            </a:r>
            <a:r>
              <a:rPr lang="zh-CN" altLang="en-US" sz="2200"/>
              <a:t>把选定的时间写入日历</a:t>
            </a:r>
          </a:p>
          <a:p>
            <a:pPr lvl="1" eaLnBrk="1" hangingPunct="1">
              <a:lnSpc>
                <a:spcPct val="90000"/>
              </a:lnSpc>
              <a:buFont typeface="Verdana" panose="020B0604030504040204" pitchFamily="34" charset="0"/>
              <a:buNone/>
            </a:pPr>
            <a:r>
              <a:rPr lang="zh-CN" altLang="en-US" sz="2200"/>
              <a:t>					 </a:t>
            </a:r>
            <a:r>
              <a:rPr lang="en-US" altLang="zh-CN" sz="2200"/>
              <a:t>11 </a:t>
            </a:r>
            <a:r>
              <a:rPr lang="zh-CN" altLang="en-US" sz="2200"/>
              <a:t>用电子邮件给所有参与者发通知</a:t>
            </a:r>
          </a:p>
        </p:txBody>
      </p:sp>
      <p:sp>
        <p:nvSpPr>
          <p:cNvPr id="56323" name="灯片编号占位符 4">
            <a:extLst>
              <a:ext uri="{FF2B5EF4-FFF2-40B4-BE49-F238E27FC236}">
                <a16:creationId xmlns:a16="http://schemas.microsoft.com/office/drawing/2014/main" id="{DFD82094-B3AE-98B7-D67A-57665A2E6A0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6A8EE078-FBA5-49D7-B736-05CC4B075F05}" type="slidenum">
              <a:rPr lang="en-US" altLang="zh-CN" sz="1200">
                <a:solidFill>
                  <a:srgbClr val="B5A788"/>
                </a:solidFill>
              </a:rPr>
              <a:pPr/>
              <a:t>45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sp>
        <p:nvSpPr>
          <p:cNvPr id="56324" name="Line 82">
            <a:extLst>
              <a:ext uri="{FF2B5EF4-FFF2-40B4-BE49-F238E27FC236}">
                <a16:creationId xmlns:a16="http://schemas.microsoft.com/office/drawing/2014/main" id="{2BD7FD58-AED6-6A2D-7271-B48BEEDBD739}"/>
              </a:ext>
            </a:extLst>
          </p:cNvPr>
          <p:cNvSpPr>
            <a:spLocks noChangeShapeType="1"/>
          </p:cNvSpPr>
          <p:nvPr/>
        </p:nvSpPr>
        <p:spPr bwMode="auto">
          <a:xfrm>
            <a:off x="1258888" y="2214563"/>
            <a:ext cx="62658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3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3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32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32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266" name="Rectangle 2">
            <a:extLst>
              <a:ext uri="{FF2B5EF4-FFF2-40B4-BE49-F238E27FC236}">
                <a16:creationId xmlns:a16="http://schemas.microsoft.com/office/drawing/2014/main" id="{C3F2AD70-B865-2790-E5A6-6D969B689D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7.6.2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用例</a:t>
            </a:r>
          </a:p>
        </p:txBody>
      </p:sp>
      <p:sp>
        <p:nvSpPr>
          <p:cNvPr id="57346" name="Rectangle 3">
            <a:extLst>
              <a:ext uri="{FF2B5EF4-FFF2-40B4-BE49-F238E27FC236}">
                <a16:creationId xmlns:a16="http://schemas.microsoft.com/office/drawing/2014/main" id="{7491C6FC-12B1-0648-2801-EFD2F582E0A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 eaLnBrk="1" hangingPunct="1"/>
            <a:r>
              <a:rPr lang="zh-CN" altLang="en-US" sz="2200">
                <a:solidFill>
                  <a:srgbClr val="7030A0"/>
                </a:solidFill>
              </a:rPr>
              <a:t>异常事件流</a:t>
            </a:r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 sz="2200"/>
              <a:t>		</a:t>
            </a:r>
            <a:r>
              <a:rPr lang="zh-CN" altLang="en-US" sz="2200">
                <a:solidFill>
                  <a:srgbClr val="FF0000"/>
                </a:solidFill>
              </a:rPr>
              <a:t>用户动作</a:t>
            </a:r>
            <a:r>
              <a:rPr lang="zh-CN" altLang="en-US" sz="2200"/>
              <a:t>		</a:t>
            </a:r>
            <a:r>
              <a:rPr lang="zh-CN" altLang="en-US" sz="2200">
                <a:solidFill>
                  <a:srgbClr val="FF0000"/>
                </a:solidFill>
              </a:rPr>
              <a:t>系统响应</a:t>
            </a:r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 sz="2200"/>
              <a:t>					</a:t>
            </a:r>
            <a:r>
              <a:rPr lang="en-US" altLang="zh-CN" sz="2200"/>
              <a:t>5 </a:t>
            </a:r>
            <a:r>
              <a:rPr lang="zh-CN" altLang="en-US" sz="2200"/>
              <a:t>如果参与者清单无效</a:t>
            </a:r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 sz="2200"/>
              <a:t>					    </a:t>
            </a:r>
            <a:r>
              <a:rPr lang="en-US" altLang="zh-CN" sz="2200"/>
              <a:t>5.1 </a:t>
            </a:r>
            <a:r>
              <a:rPr lang="zh-CN" altLang="en-US" sz="2200"/>
              <a:t>提示错误信息</a:t>
            </a:r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 sz="2200"/>
              <a:t>					    </a:t>
            </a:r>
            <a:r>
              <a:rPr lang="en-US" altLang="zh-CN" sz="2200"/>
              <a:t>5.2 </a:t>
            </a:r>
            <a:r>
              <a:rPr lang="zh-CN" altLang="en-US" sz="2200"/>
              <a:t>返回步骤 </a:t>
            </a:r>
            <a:r>
              <a:rPr lang="en-US" altLang="zh-CN" sz="2200"/>
              <a:t>2</a:t>
            </a:r>
          </a:p>
          <a:p>
            <a:pPr lvl="1" eaLnBrk="1" hangingPunct="1">
              <a:buFont typeface="Verdana" panose="020B0604030504040204" pitchFamily="34" charset="0"/>
              <a:buNone/>
            </a:pPr>
            <a:endParaRPr lang="en-US" altLang="zh-CN" sz="2200"/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en-US" altLang="zh-CN" sz="2200"/>
              <a:t>					8 </a:t>
            </a:r>
            <a:r>
              <a:rPr lang="zh-CN" altLang="en-US" sz="2200"/>
              <a:t>如果没有找到合适的时间</a:t>
            </a:r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 sz="2200"/>
              <a:t>					     </a:t>
            </a:r>
            <a:r>
              <a:rPr lang="en-US" altLang="zh-CN" sz="2200"/>
              <a:t>8.1 </a:t>
            </a:r>
            <a:r>
              <a:rPr lang="zh-CN" altLang="en-US" sz="2200"/>
              <a:t>作出相应提示</a:t>
            </a:r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 sz="2200"/>
              <a:t>					     </a:t>
            </a:r>
            <a:r>
              <a:rPr lang="en-US" altLang="zh-CN" sz="2200"/>
              <a:t>8.2 </a:t>
            </a:r>
            <a:r>
              <a:rPr lang="zh-CN" altLang="en-US" sz="2200"/>
              <a:t>返回步骤 </a:t>
            </a:r>
            <a:r>
              <a:rPr lang="en-US" altLang="zh-CN" sz="2200"/>
              <a:t>5</a:t>
            </a:r>
            <a:r>
              <a:rPr lang="en-US" altLang="zh-CN"/>
              <a:t>	</a:t>
            </a:r>
          </a:p>
        </p:txBody>
      </p:sp>
      <p:sp>
        <p:nvSpPr>
          <p:cNvPr id="57347" name="灯片编号占位符 3">
            <a:extLst>
              <a:ext uri="{FF2B5EF4-FFF2-40B4-BE49-F238E27FC236}">
                <a16:creationId xmlns:a16="http://schemas.microsoft.com/office/drawing/2014/main" id="{B117E9BA-0179-64D9-E1B0-D755EE61ACF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EB313891-4267-4231-A4D9-5C96014E84EA}" type="slidenum">
              <a:rPr lang="en-US" altLang="zh-CN" sz="1200">
                <a:solidFill>
                  <a:srgbClr val="B5A788"/>
                </a:solidFill>
              </a:rPr>
              <a:pPr/>
              <a:t>46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sp>
        <p:nvSpPr>
          <p:cNvPr id="57348" name="Line 4">
            <a:extLst>
              <a:ext uri="{FF2B5EF4-FFF2-40B4-BE49-F238E27FC236}">
                <a16:creationId xmlns:a16="http://schemas.microsoft.com/office/drawing/2014/main" id="{B2CAB598-F22A-25DC-70CF-A2FC0C2F4F5D}"/>
              </a:ext>
            </a:extLst>
          </p:cNvPr>
          <p:cNvSpPr>
            <a:spLocks noChangeShapeType="1"/>
          </p:cNvSpPr>
          <p:nvPr/>
        </p:nvSpPr>
        <p:spPr bwMode="auto">
          <a:xfrm>
            <a:off x="1403350" y="2286000"/>
            <a:ext cx="64817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0" name="Rectangle 2">
            <a:extLst>
              <a:ext uri="{FF2B5EF4-FFF2-40B4-BE49-F238E27FC236}">
                <a16:creationId xmlns:a16="http://schemas.microsoft.com/office/drawing/2014/main" id="{C71EED86-EB27-7B97-74BF-7B7317F4F5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7.6.2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用例</a:t>
            </a:r>
          </a:p>
        </p:txBody>
      </p:sp>
      <p:sp>
        <p:nvSpPr>
          <p:cNvPr id="58370" name="Rectangle 3">
            <a:extLst>
              <a:ext uri="{FF2B5EF4-FFF2-40B4-BE49-F238E27FC236}">
                <a16:creationId xmlns:a16="http://schemas.microsoft.com/office/drawing/2014/main" id="{A648701F-9269-3DB0-1A79-41A66F7A10D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14438" y="1447800"/>
            <a:ext cx="7720012" cy="4800600"/>
          </a:xfrm>
        </p:spPr>
        <p:txBody>
          <a:bodyPr/>
          <a:lstStyle/>
          <a:p>
            <a:pPr eaLnBrk="1" hangingPunct="1"/>
            <a:r>
              <a:rPr lang="zh-CN" altLang="en-US"/>
              <a:t>用例的争论</a:t>
            </a:r>
          </a:p>
          <a:p>
            <a:pPr lvl="1" eaLnBrk="1" hangingPunct="1"/>
            <a:r>
              <a:rPr lang="zh-CN" altLang="en-US"/>
              <a:t>用例指定了</a:t>
            </a:r>
            <a:r>
              <a:rPr lang="zh-CN" altLang="en-US">
                <a:solidFill>
                  <a:srgbClr val="FF0000"/>
                </a:solidFill>
              </a:rPr>
              <a:t>交互设计的具体实例</a:t>
            </a:r>
            <a:r>
              <a:rPr lang="zh-CN" altLang="en-US"/>
              <a:t>，而</a:t>
            </a:r>
            <a:r>
              <a:rPr lang="zh-CN" altLang="en-US">
                <a:solidFill>
                  <a:srgbClr val="FF0000"/>
                </a:solidFill>
              </a:rPr>
              <a:t>非所需设计的内容</a:t>
            </a:r>
          </a:p>
          <a:p>
            <a:pPr lvl="2" eaLnBrk="1" hangingPunct="1"/>
            <a:r>
              <a:rPr lang="zh-CN" altLang="en-US"/>
              <a:t>不免指定了</a:t>
            </a:r>
            <a:r>
              <a:rPr lang="zh-CN" altLang="en-US">
                <a:solidFill>
                  <a:srgbClr val="FF0000"/>
                </a:solidFill>
              </a:rPr>
              <a:t>交互方式</a:t>
            </a:r>
            <a:r>
              <a:rPr lang="zh-CN" altLang="en-US"/>
              <a:t>、</a:t>
            </a:r>
            <a:r>
              <a:rPr lang="zh-CN" altLang="en-US">
                <a:solidFill>
                  <a:srgbClr val="FF0000"/>
                </a:solidFill>
              </a:rPr>
              <a:t>范型</a:t>
            </a:r>
            <a:r>
              <a:rPr lang="zh-CN" altLang="en-US"/>
              <a:t>，甚至</a:t>
            </a:r>
            <a:r>
              <a:rPr lang="zh-CN" altLang="en-US">
                <a:solidFill>
                  <a:srgbClr val="FF0000"/>
                </a:solidFill>
              </a:rPr>
              <a:t>物理设计的某些方面</a:t>
            </a:r>
          </a:p>
          <a:p>
            <a:pPr lvl="2" eaLnBrk="1" hangingPunct="1"/>
            <a:r>
              <a:rPr lang="zh-CN" altLang="en-US"/>
              <a:t>这样的实例通常</a:t>
            </a:r>
            <a:r>
              <a:rPr lang="zh-CN" altLang="en-US">
                <a:solidFill>
                  <a:srgbClr val="FF0000"/>
                </a:solidFill>
              </a:rPr>
              <a:t>未经一个严格的交互设计过程</a:t>
            </a:r>
          </a:p>
          <a:p>
            <a:pPr lvl="2" eaLnBrk="1" hangingPunct="1"/>
            <a:r>
              <a:rPr lang="zh-CN" altLang="en-US"/>
              <a:t>风险在于可能忽略了更好的设计方案</a:t>
            </a:r>
            <a:endParaRPr lang="en-US" altLang="zh-CN"/>
          </a:p>
          <a:p>
            <a:pPr lvl="2" eaLnBrk="1" hangingPunct="1">
              <a:buFont typeface="Wingdings 2" panose="05020102010507070707" pitchFamily="82" charset="2"/>
              <a:buNone/>
            </a:pPr>
            <a:endParaRPr lang="zh-CN" altLang="en-US"/>
          </a:p>
          <a:p>
            <a:pPr lvl="1" eaLnBrk="1" hangingPunct="1"/>
            <a:r>
              <a:rPr lang="zh-CN" altLang="en-US"/>
              <a:t>具体用例难以在高级抽象层次上指定用户</a:t>
            </a:r>
            <a:r>
              <a:rPr lang="en-US" altLang="zh-CN"/>
              <a:t>what to do</a:t>
            </a:r>
          </a:p>
        </p:txBody>
      </p:sp>
      <p:sp>
        <p:nvSpPr>
          <p:cNvPr id="58371" name="灯片编号占位符 3">
            <a:extLst>
              <a:ext uri="{FF2B5EF4-FFF2-40B4-BE49-F238E27FC236}">
                <a16:creationId xmlns:a16="http://schemas.microsoft.com/office/drawing/2014/main" id="{10F9C6C9-594C-C400-E9A0-A91D3CB7AA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85F3B923-A9F0-4D4F-BFEB-ED413A975D5A}" type="slidenum">
              <a:rPr lang="en-US" altLang="zh-CN" sz="1200">
                <a:solidFill>
                  <a:srgbClr val="B5A788"/>
                </a:solidFill>
              </a:rPr>
              <a:pPr/>
              <a:t>47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34" name="Rectangle 2">
            <a:extLst>
              <a:ext uri="{FF2B5EF4-FFF2-40B4-BE49-F238E27FC236}">
                <a16:creationId xmlns:a16="http://schemas.microsoft.com/office/drawing/2014/main" id="{CD3B8AE7-3313-AE62-2C92-4252866CA4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85875" y="274638"/>
            <a:ext cx="7708900" cy="11430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7.6.3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基本用例（</a:t>
            </a: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Essential Use Case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）</a:t>
            </a:r>
          </a:p>
        </p:txBody>
      </p:sp>
      <p:sp>
        <p:nvSpPr>
          <p:cNvPr id="59394" name="Rectangle 3">
            <a:extLst>
              <a:ext uri="{FF2B5EF4-FFF2-40B4-BE49-F238E27FC236}">
                <a16:creationId xmlns:a16="http://schemas.microsoft.com/office/drawing/2014/main" id="{6D674C1D-4DDC-D861-761C-20B97CB45A8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00125" y="1447800"/>
            <a:ext cx="7934325" cy="4800600"/>
          </a:xfrm>
        </p:spPr>
        <p:txBody>
          <a:bodyPr/>
          <a:lstStyle/>
          <a:p>
            <a:pPr eaLnBrk="1" hangingPunct="1"/>
            <a:r>
              <a:rPr lang="zh-CN" altLang="en-US"/>
              <a:t>在一个</a:t>
            </a:r>
            <a:r>
              <a:rPr lang="zh-CN" altLang="en-US">
                <a:solidFill>
                  <a:srgbClr val="FF0000"/>
                </a:solidFill>
              </a:rPr>
              <a:t>抽象层次</a:t>
            </a:r>
            <a:r>
              <a:rPr lang="zh-CN" altLang="en-US"/>
              <a:t>上指定用户和系统的交互</a:t>
            </a:r>
            <a:endParaRPr lang="en-US" altLang="zh-CN"/>
          </a:p>
          <a:p>
            <a:pPr eaLnBrk="1" hangingPunct="1">
              <a:buFont typeface="Wingdings 2" panose="05020102010507070707" pitchFamily="82" charset="2"/>
              <a:buNone/>
            </a:pPr>
            <a:endParaRPr lang="en-US" altLang="zh-CN"/>
          </a:p>
          <a:p>
            <a:pPr lvl="1" eaLnBrk="1" hangingPunct="1"/>
            <a:r>
              <a:rPr lang="zh-CN" altLang="en-US"/>
              <a:t>描述</a:t>
            </a:r>
            <a:r>
              <a:rPr lang="zh-CN" altLang="en-US">
                <a:solidFill>
                  <a:srgbClr val="FF0000"/>
                </a:solidFill>
              </a:rPr>
              <a:t>用户想要做什么</a:t>
            </a:r>
            <a:r>
              <a:rPr lang="zh-CN" altLang="en-US"/>
              <a:t>，以及</a:t>
            </a:r>
            <a:r>
              <a:rPr lang="zh-CN" altLang="en-US">
                <a:solidFill>
                  <a:srgbClr val="FF0000"/>
                </a:solidFill>
              </a:rPr>
              <a:t>系统响应</a:t>
            </a:r>
          </a:p>
          <a:p>
            <a:pPr lvl="1" eaLnBrk="1" hangingPunct="1"/>
            <a:r>
              <a:rPr lang="zh-CN" altLang="en-US"/>
              <a:t>避免不成熟设计的相关技术假定</a:t>
            </a:r>
          </a:p>
          <a:p>
            <a:pPr lvl="1" eaLnBrk="1" hangingPunct="1"/>
            <a:r>
              <a:rPr lang="zh-CN" altLang="en-US">
                <a:solidFill>
                  <a:srgbClr val="FF0000"/>
                </a:solidFill>
              </a:rPr>
              <a:t>允许设计者考虑不同的交互设计方案</a:t>
            </a:r>
          </a:p>
          <a:p>
            <a:pPr eaLnBrk="1" hangingPunct="1">
              <a:buFont typeface="Wingdings 2" panose="05020102010507070707" pitchFamily="82" charset="2"/>
              <a:buNone/>
            </a:pPr>
            <a:endParaRPr lang="en-US" altLang="zh-CN"/>
          </a:p>
        </p:txBody>
      </p:sp>
      <p:sp>
        <p:nvSpPr>
          <p:cNvPr id="59395" name="灯片编号占位符 3">
            <a:extLst>
              <a:ext uri="{FF2B5EF4-FFF2-40B4-BE49-F238E27FC236}">
                <a16:creationId xmlns:a16="http://schemas.microsoft.com/office/drawing/2014/main" id="{E58B3CFB-B9AA-C73C-8E87-BB354C1BCFC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4FDF7D6D-1C45-4ACD-A0A6-6E4255FE5E3D}" type="slidenum">
              <a:rPr lang="en-US" altLang="zh-CN" sz="1200">
                <a:solidFill>
                  <a:srgbClr val="B5A788"/>
                </a:solidFill>
              </a:rPr>
              <a:pPr/>
              <a:t>48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458" name="Rectangle 2">
            <a:extLst>
              <a:ext uri="{FF2B5EF4-FFF2-40B4-BE49-F238E27FC236}">
                <a16:creationId xmlns:a16="http://schemas.microsoft.com/office/drawing/2014/main" id="{F9B2497D-34FC-4C34-9671-0A61BAE7FA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7.6.3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基本用例</a:t>
            </a:r>
          </a:p>
        </p:txBody>
      </p:sp>
      <p:sp>
        <p:nvSpPr>
          <p:cNvPr id="403459" name="Rectangle 3">
            <a:extLst>
              <a:ext uri="{FF2B5EF4-FFF2-40B4-BE49-F238E27FC236}">
                <a16:creationId xmlns:a16="http://schemas.microsoft.com/office/drawing/2014/main" id="{AAC757BD-09A7-AFC3-0B00-88F4FCDE424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14375" y="1357313"/>
            <a:ext cx="8501063" cy="5500687"/>
          </a:xfrm>
        </p:spPr>
        <p:txBody>
          <a:bodyPr>
            <a:normAutofit fontScale="92500" lnSpcReduction="10000"/>
          </a:bodyPr>
          <a:lstStyle/>
          <a:p>
            <a:pPr marL="365760" indent="-283210" eaLnBrk="1" fontAlgn="auto" hangingPunct="1">
              <a:lnSpc>
                <a:spcPct val="90000"/>
              </a:lnSpc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/>
              <a:t>基本用例的描述</a:t>
            </a:r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FF0000"/>
                </a:solidFill>
              </a:rPr>
              <a:t>用例名</a:t>
            </a:r>
            <a:r>
              <a:rPr lang="zh-CN" altLang="en-US" dirty="0"/>
              <a:t>：概括用户目的或意图的描述</a:t>
            </a:r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FF0000"/>
                </a:solidFill>
              </a:rPr>
              <a:t>用户意图</a:t>
            </a:r>
            <a:r>
              <a:rPr lang="zh-CN" altLang="en-US" dirty="0"/>
              <a:t>：想要完成的阶段性工作</a:t>
            </a:r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FF0000"/>
                </a:solidFill>
              </a:rPr>
              <a:t>系统响应</a:t>
            </a:r>
            <a:r>
              <a:rPr lang="zh-CN" altLang="en-US" dirty="0"/>
              <a:t>：系统完成的工作或责任</a:t>
            </a:r>
            <a:endParaRPr lang="en-US" altLang="zh-CN" dirty="0"/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 typeface="Verdana" panose="020B0604030504040204"/>
              <a:buChar char="◦"/>
              <a:defRPr/>
            </a:pPr>
            <a:endParaRPr lang="zh-CN" altLang="en-US" dirty="0"/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例：共享日程表中有关自动填写会议安排的基本用例</a:t>
            </a:r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Tx/>
              <a:buNone/>
              <a:defRPr/>
            </a:pPr>
            <a:r>
              <a:rPr lang="zh-CN" altLang="en-US" sz="2200" dirty="0">
                <a:solidFill>
                  <a:srgbClr val="7030A0"/>
                </a:solidFill>
              </a:rPr>
              <a:t>会议安排</a:t>
            </a:r>
            <a:r>
              <a:rPr lang="zh-CN" altLang="en-US" sz="2200" dirty="0"/>
              <a:t>	</a:t>
            </a:r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Tx/>
              <a:buNone/>
              <a:defRPr/>
            </a:pPr>
            <a:endParaRPr lang="en-US" altLang="zh-CN" sz="2200" dirty="0"/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Tx/>
              <a:buNone/>
              <a:defRPr/>
            </a:pPr>
            <a:r>
              <a:rPr lang="zh-CN" altLang="en-US" sz="2200" dirty="0"/>
              <a:t>用户意图			系统响应</a:t>
            </a:r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Tx/>
              <a:buNone/>
              <a:defRPr/>
            </a:pPr>
            <a:r>
              <a:rPr lang="zh-CN" altLang="en-US" sz="2200" dirty="0"/>
              <a:t>安排会议</a:t>
            </a:r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Tx/>
              <a:buNone/>
              <a:defRPr/>
            </a:pPr>
            <a:r>
              <a:rPr lang="zh-CN" altLang="en-US" sz="2200" dirty="0"/>
              <a:t>					要求确定参会者及会议限制</a:t>
            </a:r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Tx/>
              <a:buNone/>
              <a:defRPr/>
            </a:pPr>
            <a:r>
              <a:rPr lang="zh-CN" altLang="en-US" sz="2200" dirty="0"/>
              <a:t>确定参会者及限制</a:t>
            </a:r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Tx/>
              <a:buNone/>
              <a:defRPr/>
            </a:pPr>
            <a:r>
              <a:rPr lang="zh-CN" altLang="en-US" sz="2200" dirty="0"/>
              <a:t>					建议可能的会议时间</a:t>
            </a:r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Tx/>
              <a:buNone/>
              <a:defRPr/>
            </a:pPr>
            <a:r>
              <a:rPr lang="zh-CN" altLang="en-US" sz="2200" dirty="0"/>
              <a:t>确定会议时间</a:t>
            </a:r>
          </a:p>
          <a:p>
            <a:pPr marL="640080" lvl="1" indent="-237490" eaLnBrk="1" fontAlgn="auto" hangingPunct="1">
              <a:lnSpc>
                <a:spcPct val="90000"/>
              </a:lnSpc>
              <a:spcAft>
                <a:spcPts val="0"/>
              </a:spcAft>
              <a:buFontTx/>
              <a:buNone/>
              <a:defRPr/>
            </a:pPr>
            <a:r>
              <a:rPr lang="zh-CN" altLang="en-US" sz="2200" dirty="0"/>
              <a:t>					预约会议</a:t>
            </a:r>
          </a:p>
        </p:txBody>
      </p:sp>
      <p:sp>
        <p:nvSpPr>
          <p:cNvPr id="60419" name="灯片编号占位符 3">
            <a:extLst>
              <a:ext uri="{FF2B5EF4-FFF2-40B4-BE49-F238E27FC236}">
                <a16:creationId xmlns:a16="http://schemas.microsoft.com/office/drawing/2014/main" id="{D2842C85-4C32-4FDE-E3AA-6839202E6E1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708A2FC1-B839-4B3A-99E6-69FFC01EA5D7}" type="slidenum">
              <a:rPr lang="en-US" altLang="zh-CN" sz="1200">
                <a:solidFill>
                  <a:srgbClr val="B5A788"/>
                </a:solidFill>
              </a:rPr>
              <a:pPr/>
              <a:t>49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sp>
        <p:nvSpPr>
          <p:cNvPr id="60420" name="Line 4">
            <a:extLst>
              <a:ext uri="{FF2B5EF4-FFF2-40B4-BE49-F238E27FC236}">
                <a16:creationId xmlns:a16="http://schemas.microsoft.com/office/drawing/2014/main" id="{A2423D39-1CF4-58EF-0335-1FE298337BC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2350" y="4714875"/>
            <a:ext cx="68357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82" name="Rectangle 2">
            <a:extLst>
              <a:ext uri="{FF2B5EF4-FFF2-40B4-BE49-F238E27FC236}">
                <a16:creationId xmlns:a16="http://schemas.microsoft.com/office/drawing/2014/main" id="{1787DB88-1B83-E420-CC89-F3ACE90E46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7.1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引言</a:t>
            </a:r>
          </a:p>
        </p:txBody>
      </p:sp>
      <p:sp>
        <p:nvSpPr>
          <p:cNvPr id="15362" name="Rectangle 3">
            <a:extLst>
              <a:ext uri="{FF2B5EF4-FFF2-40B4-BE49-F238E27FC236}">
                <a16:creationId xmlns:a16="http://schemas.microsoft.com/office/drawing/2014/main" id="{E556D72C-FAE4-3BFC-289F-36F325714DC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85813" y="1447800"/>
            <a:ext cx="8148637" cy="4800600"/>
          </a:xfrm>
        </p:spPr>
        <p:txBody>
          <a:bodyPr/>
          <a:lstStyle/>
          <a:p>
            <a:pPr lvl="1" eaLnBrk="1" hangingPunct="1"/>
            <a:r>
              <a:rPr lang="zh-CN" altLang="en-US"/>
              <a:t>解释不同的数据收集技术，并说明如何选用这些技术</a:t>
            </a:r>
          </a:p>
          <a:p>
            <a:pPr lvl="1" eaLnBrk="1" hangingPunct="1"/>
            <a:r>
              <a:rPr lang="zh-CN" altLang="en-US"/>
              <a:t>从简单的描述中开发“情节”、“用例”和“基本用例”</a:t>
            </a:r>
          </a:p>
          <a:p>
            <a:pPr lvl="1" eaLnBrk="1" hangingPunct="1"/>
            <a:r>
              <a:rPr lang="zh-CN" altLang="en-US"/>
              <a:t>在简单的描述上进行层次性任务分析</a:t>
            </a:r>
          </a:p>
        </p:txBody>
      </p:sp>
      <p:sp>
        <p:nvSpPr>
          <p:cNvPr id="15363" name="灯片编号占位符 3">
            <a:extLst>
              <a:ext uri="{FF2B5EF4-FFF2-40B4-BE49-F238E27FC236}">
                <a16:creationId xmlns:a16="http://schemas.microsoft.com/office/drawing/2014/main" id="{75474136-ECA0-2246-012F-B0B60AA432C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015A65C1-98B5-4E86-BAFC-D2759642EB58}" type="slidenum">
              <a:rPr lang="en-US" altLang="zh-CN" sz="1200">
                <a:solidFill>
                  <a:srgbClr val="B5A788"/>
                </a:solidFill>
              </a:rPr>
              <a:pPr/>
              <a:t>5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482" name="Rectangle 2">
            <a:extLst>
              <a:ext uri="{FF2B5EF4-FFF2-40B4-BE49-F238E27FC236}">
                <a16:creationId xmlns:a16="http://schemas.microsoft.com/office/drawing/2014/main" id="{A5FCDA6B-EE15-DF7B-5356-13618DF4CA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7.6.3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基本用例</a:t>
            </a:r>
          </a:p>
        </p:txBody>
      </p:sp>
      <p:sp>
        <p:nvSpPr>
          <p:cNvPr id="61442" name="Rectangle 3">
            <a:extLst>
              <a:ext uri="{FF2B5EF4-FFF2-40B4-BE49-F238E27FC236}">
                <a16:creationId xmlns:a16="http://schemas.microsoft.com/office/drawing/2014/main" id="{B2593602-CBB3-2DEE-469A-E38EC9B8D4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建模：</a:t>
            </a:r>
            <a:r>
              <a:rPr lang="zh-CN" altLang="en-US" sz="2800">
                <a:solidFill>
                  <a:srgbClr val="FF0000"/>
                </a:solidFill>
              </a:rPr>
              <a:t>对用户动作序列抽象，导出其意图</a:t>
            </a:r>
          </a:p>
          <a:p>
            <a:pPr lvl="1" eaLnBrk="1" hangingPunct="1"/>
            <a:r>
              <a:rPr lang="zh-CN" altLang="en-US"/>
              <a:t>例如：“输入姓名清单”的目的是要“确定参会者”</a:t>
            </a:r>
            <a:endParaRPr lang="en-US" altLang="zh-CN"/>
          </a:p>
          <a:p>
            <a:pPr lvl="1" eaLnBrk="1" hangingPunct="1"/>
            <a:endParaRPr lang="en-US" altLang="zh-CN"/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 sz="3200" b="1">
                <a:solidFill>
                  <a:srgbClr val="7030A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交互设计过程中，</a:t>
            </a:r>
            <a:endParaRPr lang="en-US" altLang="zh-CN" sz="3200" b="1">
              <a:solidFill>
                <a:srgbClr val="7030A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 sz="3200" b="1">
                <a:solidFill>
                  <a:srgbClr val="7030A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概念设计阶段</a:t>
            </a:r>
            <a:endParaRPr lang="en-US" altLang="zh-CN" sz="3200" b="1">
              <a:solidFill>
                <a:srgbClr val="7030A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/>
              <a:t>    </a:t>
            </a:r>
            <a:r>
              <a:rPr lang="zh-CN" altLang="en-US">
                <a:solidFill>
                  <a:srgbClr val="FF0000"/>
                </a:solidFill>
              </a:rPr>
              <a:t>情节</a:t>
            </a:r>
            <a:r>
              <a:rPr lang="zh-CN" altLang="en-US"/>
              <a:t>：描述未来使用情况，辅助说明设计</a:t>
            </a:r>
            <a:endParaRPr lang="en-US" altLang="zh-CN"/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 sz="3200" b="1">
                <a:solidFill>
                  <a:srgbClr val="7030A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建立高保真原型时</a:t>
            </a:r>
            <a:endParaRPr lang="en-US" altLang="zh-CN" sz="3200" b="1">
              <a:solidFill>
                <a:srgbClr val="7030A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/>
              <a:t>   </a:t>
            </a:r>
            <a:r>
              <a:rPr lang="zh-CN" altLang="en-US">
                <a:solidFill>
                  <a:srgbClr val="FF0000"/>
                </a:solidFill>
              </a:rPr>
              <a:t>具体用例</a:t>
            </a:r>
            <a:r>
              <a:rPr lang="zh-CN" altLang="en-US"/>
              <a:t>：指定系统功能需求</a:t>
            </a:r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en-US" altLang="zh-CN"/>
              <a:t>   </a:t>
            </a:r>
            <a:endParaRPr lang="zh-CN" altLang="en-US"/>
          </a:p>
          <a:p>
            <a:pPr eaLnBrk="1" hangingPunct="1">
              <a:buFont typeface="Wingdings 2" panose="05020102010507070707" pitchFamily="82" charset="2"/>
              <a:buNone/>
            </a:pPr>
            <a:endParaRPr lang="en-US" altLang="zh-CN"/>
          </a:p>
        </p:txBody>
      </p:sp>
      <p:sp>
        <p:nvSpPr>
          <p:cNvPr id="61443" name="灯片编号占位符 3">
            <a:extLst>
              <a:ext uri="{FF2B5EF4-FFF2-40B4-BE49-F238E27FC236}">
                <a16:creationId xmlns:a16="http://schemas.microsoft.com/office/drawing/2014/main" id="{0145220E-CF3C-5C4B-D497-196B513E36F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3FAB479F-798C-411F-86A2-87D11E3E6E33}" type="slidenum">
              <a:rPr lang="en-US" altLang="zh-CN" sz="1200">
                <a:solidFill>
                  <a:srgbClr val="B5A788"/>
                </a:solidFill>
              </a:rPr>
              <a:pPr/>
              <a:t>50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70978A-337B-5473-F7F2-B5A19E2CA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7313" y="71438"/>
            <a:ext cx="7499350" cy="11430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任务描述方法的总结、讨论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9A4448-468C-F4F0-6CB8-D8FC706E0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5100" y="1214438"/>
            <a:ext cx="7499350" cy="4800600"/>
          </a:xfrm>
        </p:spPr>
        <p:txBody>
          <a:bodyPr/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sz="2800" dirty="0">
                <a:solidFill>
                  <a:srgbClr val="FF0000"/>
                </a:solidFill>
              </a:rPr>
              <a:t>情节</a:t>
            </a:r>
            <a:endParaRPr lang="en-US" altLang="zh-CN" sz="2800" dirty="0">
              <a:solidFill>
                <a:srgbClr val="FF0000"/>
              </a:solidFill>
            </a:endParaRPr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r>
              <a:rPr lang="en-US" altLang="zh-CN" sz="2800" dirty="0"/>
              <a:t>    </a:t>
            </a:r>
            <a:r>
              <a:rPr lang="zh-CN" altLang="en-US" sz="2400" dirty="0"/>
              <a:t>识别需要（当前）</a:t>
            </a:r>
            <a:endParaRPr lang="en-US" altLang="zh-CN" sz="2400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r>
              <a:rPr lang="en-US" altLang="zh-CN" sz="2400" dirty="0"/>
              <a:t>    </a:t>
            </a:r>
            <a:r>
              <a:rPr lang="zh-CN" altLang="en-US" sz="2400" dirty="0"/>
              <a:t>帮助建立需求（未来，设计前）</a:t>
            </a:r>
            <a:endParaRPr lang="en-US" altLang="zh-CN" sz="2400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r>
              <a:rPr lang="en-US" altLang="zh-CN" sz="2400" dirty="0"/>
              <a:t>    </a:t>
            </a:r>
            <a:r>
              <a:rPr lang="zh-CN" altLang="en-US" sz="2400" dirty="0"/>
              <a:t>说明设计（未来，设计中及设计后）</a:t>
            </a:r>
            <a:r>
              <a:rPr lang="en-US" altLang="zh-CN" sz="2400" dirty="0"/>
              <a:t>    </a:t>
            </a:r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sz="2800" dirty="0">
                <a:solidFill>
                  <a:srgbClr val="FF0000"/>
                </a:solidFill>
              </a:rPr>
              <a:t>用例</a:t>
            </a:r>
            <a:endParaRPr lang="en-US" altLang="zh-CN" sz="2800" dirty="0">
              <a:solidFill>
                <a:srgbClr val="FF0000"/>
              </a:solidFill>
            </a:endParaRPr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r>
              <a:rPr lang="en-US" altLang="zh-CN" sz="2800" dirty="0"/>
              <a:t>   </a:t>
            </a:r>
            <a:r>
              <a:rPr lang="zh-CN" altLang="en-US" sz="2800" dirty="0"/>
              <a:t>帮助建立交互需求（设计前）</a:t>
            </a:r>
            <a:endParaRPr lang="en-US" altLang="zh-CN" sz="2800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r>
              <a:rPr lang="en-US" altLang="zh-CN" sz="2800" dirty="0"/>
              <a:t>   </a:t>
            </a:r>
            <a:r>
              <a:rPr lang="zh-CN" altLang="en-US" sz="2800" dirty="0"/>
              <a:t>描述系统功能需求（设计中）</a:t>
            </a:r>
            <a:endParaRPr lang="en-US" altLang="zh-CN" sz="2800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sz="2800" dirty="0">
                <a:solidFill>
                  <a:srgbClr val="FF0000"/>
                </a:solidFill>
              </a:rPr>
              <a:t>基本用例</a:t>
            </a:r>
            <a:endParaRPr lang="en-US" altLang="zh-CN" sz="2800" dirty="0">
              <a:solidFill>
                <a:srgbClr val="FF0000"/>
              </a:solidFill>
            </a:endParaRPr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r>
              <a:rPr lang="en-US" altLang="zh-CN" sz="2800" dirty="0"/>
              <a:t>   </a:t>
            </a:r>
            <a:r>
              <a:rPr lang="zh-CN" altLang="en-US" sz="2800" dirty="0"/>
              <a:t>描述交互需求（交互设计的内容）</a:t>
            </a:r>
            <a:endParaRPr lang="en-US" altLang="zh-CN" sz="2800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en-US" altLang="zh-CN" sz="2800" dirty="0"/>
              <a:t>UCD</a:t>
            </a:r>
            <a:r>
              <a:rPr lang="zh-CN" altLang="en-US" sz="2800" dirty="0"/>
              <a:t>：</a:t>
            </a:r>
            <a:endParaRPr lang="en-US" altLang="zh-CN" sz="2800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 pitchFamily="18" charset="2"/>
              <a:buNone/>
              <a:defRPr/>
            </a:pPr>
            <a:r>
              <a:rPr lang="en-US" altLang="zh-CN" sz="2800" dirty="0"/>
              <a:t>   </a:t>
            </a:r>
            <a:r>
              <a:rPr lang="zh-CN" altLang="en-US" sz="2800" dirty="0"/>
              <a:t>先考虑用户做什么，再考虑系统做什么</a:t>
            </a:r>
          </a:p>
          <a:p>
            <a:pPr eaLnBrk="1" hangingPunct="1">
              <a:buFont typeface="Wingdings 2" panose="05020102010507070707" pitchFamily="18" charset="2"/>
              <a:buChar char=""/>
              <a:defRPr/>
            </a:pPr>
            <a:endParaRPr lang="zh-CN" altLang="en-US" dirty="0"/>
          </a:p>
        </p:txBody>
      </p:sp>
      <p:sp>
        <p:nvSpPr>
          <p:cNvPr id="62467" name="灯片编号占位符 3">
            <a:extLst>
              <a:ext uri="{FF2B5EF4-FFF2-40B4-BE49-F238E27FC236}">
                <a16:creationId xmlns:a16="http://schemas.microsoft.com/office/drawing/2014/main" id="{3EE646CF-4EE0-B36D-C659-A68900E9224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0FAD4DB2-C6BA-4694-9749-829BD3A1BE0B}" type="slidenum">
              <a:rPr lang="en-US" altLang="zh-CN" sz="1200">
                <a:solidFill>
                  <a:srgbClr val="B5A788"/>
                </a:solidFill>
              </a:rPr>
              <a:pPr/>
              <a:t>51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>
            <a:extLst>
              <a:ext uri="{FF2B5EF4-FFF2-40B4-BE49-F238E27FC236}">
                <a16:creationId xmlns:a16="http://schemas.microsoft.com/office/drawing/2014/main" id="{99341253-5EE6-D455-AD81-378CB27255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7.7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任务分析</a:t>
            </a:r>
          </a:p>
        </p:txBody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50D09A06-0298-DD36-2D42-CBDA9784DCF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28688" y="1447800"/>
            <a:ext cx="8215312" cy="4800600"/>
          </a:xfrm>
        </p:spPr>
        <p:txBody>
          <a:bodyPr/>
          <a:lstStyle/>
          <a:p>
            <a:pPr eaLnBrk="1" hangingPunct="1"/>
            <a:r>
              <a:rPr lang="zh-CN" altLang="en-US"/>
              <a:t>分析</a:t>
            </a:r>
            <a:r>
              <a:rPr lang="zh-CN" altLang="en-US">
                <a:solidFill>
                  <a:srgbClr val="FF0000"/>
                </a:solidFill>
              </a:rPr>
              <a:t>现有境况</a:t>
            </a:r>
            <a:endParaRPr lang="en-US" altLang="zh-CN">
              <a:solidFill>
                <a:srgbClr val="FF0000"/>
              </a:solidFill>
            </a:endParaRPr>
          </a:p>
          <a:p>
            <a:pPr eaLnBrk="1" hangingPunct="1">
              <a:buFont typeface="Wingdings 2" panose="05020102010507070707" pitchFamily="82" charset="2"/>
              <a:buNone/>
            </a:pPr>
            <a:r>
              <a:rPr lang="en-US" altLang="zh-CN" sz="2800"/>
              <a:t>         </a:t>
            </a:r>
            <a:r>
              <a:rPr lang="zh-CN" altLang="en-US" sz="2800"/>
              <a:t>用户想要达到什么</a:t>
            </a:r>
            <a:r>
              <a:rPr lang="zh-CN" altLang="en-US" sz="2800">
                <a:solidFill>
                  <a:srgbClr val="FF0000"/>
                </a:solidFill>
              </a:rPr>
              <a:t>目标</a:t>
            </a:r>
            <a:endParaRPr lang="en-US" altLang="zh-CN" sz="2800">
              <a:solidFill>
                <a:srgbClr val="FF0000"/>
              </a:solidFill>
            </a:endParaRPr>
          </a:p>
          <a:p>
            <a:pPr eaLnBrk="1" hangingPunct="1">
              <a:buFont typeface="Wingdings 2" panose="05020102010507070707" pitchFamily="82" charset="2"/>
              <a:buNone/>
            </a:pPr>
            <a:r>
              <a:rPr lang="en-US" altLang="zh-CN" sz="2800"/>
              <a:t>         </a:t>
            </a:r>
            <a:r>
              <a:rPr lang="zh-CN" altLang="en-US" sz="2800">
                <a:solidFill>
                  <a:srgbClr val="FF0000"/>
                </a:solidFill>
              </a:rPr>
              <a:t>如何达到目标</a:t>
            </a:r>
            <a:r>
              <a:rPr lang="zh-CN" altLang="en-US" sz="2800"/>
              <a:t>（如何执行任务）</a:t>
            </a:r>
          </a:p>
          <a:p>
            <a:pPr eaLnBrk="1" hangingPunct="1"/>
            <a:r>
              <a:rPr lang="zh-CN" altLang="en-US">
                <a:solidFill>
                  <a:srgbClr val="7030A0"/>
                </a:solidFill>
              </a:rPr>
              <a:t>展望新系统</a:t>
            </a:r>
          </a:p>
          <a:p>
            <a:pPr lvl="1" eaLnBrk="1" hangingPunct="1">
              <a:buFont typeface="Verdana" panose="020B0604030504040204" pitchFamily="34" charset="0"/>
              <a:buNone/>
            </a:pPr>
            <a:r>
              <a:rPr lang="zh-CN" altLang="en-US"/>
              <a:t>      建立</a:t>
            </a:r>
            <a:r>
              <a:rPr lang="zh-CN" altLang="en-US">
                <a:solidFill>
                  <a:srgbClr val="FF0000"/>
                </a:solidFill>
              </a:rPr>
              <a:t>新需求</a:t>
            </a:r>
            <a:r>
              <a:rPr lang="zh-CN" altLang="en-US"/>
              <a:t>和设计</a:t>
            </a:r>
            <a:r>
              <a:rPr lang="zh-CN" altLang="en-US">
                <a:solidFill>
                  <a:srgbClr val="FF0000"/>
                </a:solidFill>
              </a:rPr>
              <a:t>新任务</a:t>
            </a:r>
            <a:r>
              <a:rPr lang="zh-CN" altLang="en-US"/>
              <a:t>的基础</a:t>
            </a:r>
          </a:p>
          <a:p>
            <a:pPr eaLnBrk="1" hangingPunct="1"/>
            <a:r>
              <a:rPr lang="zh-CN" altLang="en-US"/>
              <a:t>任务分析技术</a:t>
            </a:r>
          </a:p>
          <a:p>
            <a:pPr lvl="1" eaLnBrk="1" hangingPunct="1"/>
            <a:r>
              <a:rPr lang="zh-CN" altLang="en-US"/>
              <a:t>最为广泛使用的是</a:t>
            </a:r>
            <a:r>
              <a:rPr lang="zh-CN" altLang="en-US">
                <a:solidFill>
                  <a:srgbClr val="FF0000"/>
                </a:solidFill>
              </a:rPr>
              <a:t>层次性任务分析</a:t>
            </a:r>
            <a:r>
              <a:rPr lang="zh-CN" altLang="en-US"/>
              <a:t>（</a:t>
            </a:r>
            <a:r>
              <a:rPr lang="en-US" altLang="zh-CN"/>
              <a:t>Hierarchical Task Analysis</a:t>
            </a:r>
            <a:r>
              <a:rPr lang="zh-CN" altLang="en-US"/>
              <a:t>， </a:t>
            </a:r>
            <a:r>
              <a:rPr lang="en-US" altLang="zh-CN"/>
              <a:t>HTA</a:t>
            </a:r>
            <a:r>
              <a:rPr lang="zh-CN" altLang="en-US"/>
              <a:t>）</a:t>
            </a:r>
          </a:p>
          <a:p>
            <a:pPr lvl="1" eaLnBrk="1" hangingPunct="1"/>
            <a:r>
              <a:rPr lang="zh-CN" altLang="en-US"/>
              <a:t>过程式任务分析技术</a:t>
            </a:r>
            <a:r>
              <a:rPr lang="en-US" altLang="zh-CN"/>
              <a:t>GOMS</a:t>
            </a:r>
            <a:r>
              <a:rPr lang="zh-CN" altLang="en-US"/>
              <a:t>（</a:t>
            </a:r>
            <a:r>
              <a:rPr lang="en-US" altLang="zh-CN"/>
              <a:t>Goal</a:t>
            </a:r>
            <a:r>
              <a:rPr lang="zh-CN" altLang="en-US"/>
              <a:t>，</a:t>
            </a:r>
            <a:r>
              <a:rPr lang="en-US" altLang="zh-CN"/>
              <a:t>Operator</a:t>
            </a:r>
            <a:r>
              <a:rPr lang="zh-CN" altLang="en-US"/>
              <a:t>，</a:t>
            </a:r>
            <a:r>
              <a:rPr lang="en-US" altLang="zh-CN"/>
              <a:t>Method</a:t>
            </a:r>
            <a:r>
              <a:rPr lang="zh-CN" altLang="en-US"/>
              <a:t>，</a:t>
            </a:r>
            <a:r>
              <a:rPr lang="en-US" altLang="zh-CN"/>
              <a:t>and Selection</a:t>
            </a:r>
            <a:r>
              <a:rPr lang="zh-CN" altLang="en-US"/>
              <a:t>）（第</a:t>
            </a:r>
            <a:r>
              <a:rPr lang="en-US" altLang="zh-CN"/>
              <a:t>14</a:t>
            </a:r>
            <a:r>
              <a:rPr lang="zh-CN" altLang="en-US"/>
              <a:t>章）</a:t>
            </a:r>
          </a:p>
        </p:txBody>
      </p:sp>
      <p:sp>
        <p:nvSpPr>
          <p:cNvPr id="63491" name="灯片编号占位符 3">
            <a:extLst>
              <a:ext uri="{FF2B5EF4-FFF2-40B4-BE49-F238E27FC236}">
                <a16:creationId xmlns:a16="http://schemas.microsoft.com/office/drawing/2014/main" id="{837B7B87-4923-9C78-7143-BA165DFD9CC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04C17801-B53A-4341-A3B5-EF6E46908573}" type="slidenum">
              <a:rPr lang="en-US" altLang="zh-CN" sz="1200">
                <a:solidFill>
                  <a:srgbClr val="B5A788"/>
                </a:solidFill>
              </a:rPr>
              <a:pPr/>
              <a:t>52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0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0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0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0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0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0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0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0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0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04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>
            <a:extLst>
              <a:ext uri="{FF2B5EF4-FFF2-40B4-BE49-F238E27FC236}">
                <a16:creationId xmlns:a16="http://schemas.microsoft.com/office/drawing/2014/main" id="{9950E3AF-4352-465A-35A4-06EA19026D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7.7.1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层次性任务分析</a:t>
            </a:r>
          </a:p>
        </p:txBody>
      </p:sp>
      <p:sp>
        <p:nvSpPr>
          <p:cNvPr id="64514" name="Rectangle 3">
            <a:extLst>
              <a:ext uri="{FF2B5EF4-FFF2-40B4-BE49-F238E27FC236}">
                <a16:creationId xmlns:a16="http://schemas.microsoft.com/office/drawing/2014/main" id="{5D69B949-95C5-6BAA-FA1C-27C16BBC302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solidFill>
                  <a:srgbClr val="FF0000"/>
                </a:solidFill>
              </a:rPr>
              <a:t>任务分解</a:t>
            </a:r>
            <a:endParaRPr lang="en-US" altLang="zh-CN">
              <a:solidFill>
                <a:srgbClr val="FF0000"/>
              </a:solidFill>
            </a:endParaRPr>
          </a:p>
          <a:p>
            <a:pPr lvl="1" eaLnBrk="1" hangingPunct="1"/>
            <a:r>
              <a:rPr lang="zh-CN" altLang="en-US"/>
              <a:t>发现用户的目标</a:t>
            </a:r>
          </a:p>
          <a:p>
            <a:pPr lvl="1" eaLnBrk="1" hangingPunct="1"/>
            <a:r>
              <a:rPr lang="zh-CN" altLang="en-US"/>
              <a:t>将一个任务分解为子任务、子子任务，直至动作</a:t>
            </a:r>
            <a:endParaRPr lang="en-US" altLang="zh-CN"/>
          </a:p>
          <a:p>
            <a:pPr lvl="1" eaLnBrk="1" hangingPunct="1"/>
            <a:r>
              <a:rPr lang="zh-CN" altLang="en-US"/>
              <a:t>任务的“执行次序”</a:t>
            </a:r>
          </a:p>
          <a:p>
            <a:pPr lvl="1" eaLnBrk="1" hangingPunct="1"/>
            <a:endParaRPr lang="zh-CN" altLang="en-US"/>
          </a:p>
          <a:p>
            <a:pPr lvl="1" eaLnBrk="1" hangingPunct="1"/>
            <a:endParaRPr lang="en-US" altLang="zh-CN"/>
          </a:p>
          <a:p>
            <a:pPr lvl="1" eaLnBrk="1" hangingPunct="1"/>
            <a:r>
              <a:rPr lang="zh-CN" altLang="en-US"/>
              <a:t>可观察的物理活动，包括与设备交互无关的动作</a:t>
            </a:r>
          </a:p>
        </p:txBody>
      </p:sp>
      <p:sp>
        <p:nvSpPr>
          <p:cNvPr id="64515" name="灯片编号占位符 3">
            <a:extLst>
              <a:ext uri="{FF2B5EF4-FFF2-40B4-BE49-F238E27FC236}">
                <a16:creationId xmlns:a16="http://schemas.microsoft.com/office/drawing/2014/main" id="{6388706E-AA5B-2AF2-2EA7-AF71D1EDFA5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1B4D6DDB-B47E-4128-A44B-E07DDD00DBF3}" type="slidenum">
              <a:rPr lang="en-US" altLang="zh-CN" sz="1200">
                <a:solidFill>
                  <a:srgbClr val="B5A788"/>
                </a:solidFill>
              </a:rPr>
              <a:pPr/>
              <a:t>53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4" name="Rectangle 2">
            <a:extLst>
              <a:ext uri="{FF2B5EF4-FFF2-40B4-BE49-F238E27FC236}">
                <a16:creationId xmlns:a16="http://schemas.microsoft.com/office/drawing/2014/main" id="{E59871E0-78EE-B55A-1023-562475A4C1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7.7.1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层次性任务分析</a:t>
            </a:r>
          </a:p>
        </p:txBody>
      </p:sp>
      <p:sp>
        <p:nvSpPr>
          <p:cNvPr id="65538" name="Rectangle 3">
            <a:extLst>
              <a:ext uri="{FF2B5EF4-FFF2-40B4-BE49-F238E27FC236}">
                <a16:creationId xmlns:a16="http://schemas.microsoft.com/office/drawing/2014/main" id="{1283085F-ED39-F695-A660-91BA38038E4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20725" y="1447800"/>
            <a:ext cx="7708900" cy="4800600"/>
          </a:xfrm>
        </p:spPr>
        <p:txBody>
          <a:bodyPr/>
          <a:lstStyle/>
          <a:p>
            <a:pPr marL="857250" lvl="1" indent="-400050" eaLnBrk="1" hangingPunct="1"/>
            <a:r>
              <a:rPr lang="zh-CN" altLang="en-US"/>
              <a:t>例如：从图书馆借书可以分解为</a:t>
            </a:r>
            <a:endParaRPr lang="en-US" altLang="zh-CN"/>
          </a:p>
          <a:p>
            <a:pPr marL="857250" lvl="1" indent="-400050" eaLnBrk="1" hangingPunct="1">
              <a:buFont typeface="Verdana" panose="020B0604030504040204" pitchFamily="34" charset="0"/>
              <a:buNone/>
            </a:pPr>
            <a:r>
              <a:rPr lang="en-US" altLang="zh-CN">
                <a:solidFill>
                  <a:srgbClr val="FFC000"/>
                </a:solidFill>
              </a:rPr>
              <a:t>0.   </a:t>
            </a:r>
            <a:r>
              <a:rPr lang="zh-CN" altLang="en-US"/>
              <a:t>从图书馆借书</a:t>
            </a:r>
          </a:p>
          <a:p>
            <a:pPr marL="1295400" lvl="2" indent="-381000" eaLnBrk="1" hangingPunct="1">
              <a:buFont typeface="Wingdings 2" panose="05020102010507070707" pitchFamily="82" charset="2"/>
              <a:buAutoNum type="arabicPeriod"/>
            </a:pPr>
            <a:r>
              <a:rPr lang="zh-CN" altLang="en-US"/>
              <a:t>前往图书馆</a:t>
            </a:r>
          </a:p>
          <a:p>
            <a:pPr marL="1295400" lvl="2" indent="-381000" eaLnBrk="1" hangingPunct="1">
              <a:buFont typeface="Wingdings 2" panose="05020102010507070707" pitchFamily="82" charset="2"/>
              <a:buAutoNum type="arabicPeriod"/>
            </a:pPr>
            <a:r>
              <a:rPr lang="zh-CN" altLang="en-US"/>
              <a:t>检索所需的图书</a:t>
            </a:r>
          </a:p>
          <a:p>
            <a:pPr marL="1733550" lvl="3" indent="-361950" eaLnBrk="1" hangingPunct="1">
              <a:buFont typeface="Wingdings 2" panose="05020102010507070707" pitchFamily="82" charset="2"/>
              <a:buNone/>
            </a:pPr>
            <a:r>
              <a:rPr lang="en-US" altLang="zh-CN"/>
              <a:t>2.1 </a:t>
            </a:r>
            <a:r>
              <a:rPr lang="zh-CN" altLang="en-US"/>
              <a:t>访问图书馆目录</a:t>
            </a:r>
          </a:p>
          <a:p>
            <a:pPr marL="1733550" lvl="3" indent="-361950" eaLnBrk="1" hangingPunct="1">
              <a:buFont typeface="Wingdings 2" panose="05020102010507070707" pitchFamily="82" charset="2"/>
              <a:buNone/>
            </a:pPr>
            <a:r>
              <a:rPr lang="en-US" altLang="zh-CN"/>
              <a:t>2.2 </a:t>
            </a:r>
            <a:r>
              <a:rPr lang="zh-CN" altLang="en-US"/>
              <a:t>访问搜索屏幕</a:t>
            </a:r>
          </a:p>
          <a:p>
            <a:pPr marL="1733550" lvl="3" indent="-361950" eaLnBrk="1" hangingPunct="1">
              <a:buFont typeface="Wingdings 2" panose="05020102010507070707" pitchFamily="82" charset="2"/>
              <a:buNone/>
            </a:pPr>
            <a:r>
              <a:rPr lang="en-US" altLang="zh-CN"/>
              <a:t>2.3 </a:t>
            </a:r>
            <a:r>
              <a:rPr lang="zh-CN" altLang="en-US"/>
              <a:t>输入检索准则</a:t>
            </a:r>
          </a:p>
          <a:p>
            <a:pPr marL="1733550" lvl="3" indent="-361950" eaLnBrk="1" hangingPunct="1">
              <a:buFont typeface="Wingdings 2" panose="05020102010507070707" pitchFamily="82" charset="2"/>
              <a:buNone/>
            </a:pPr>
            <a:r>
              <a:rPr lang="en-US" altLang="zh-CN"/>
              <a:t>2.4 </a:t>
            </a:r>
            <a:r>
              <a:rPr lang="zh-CN" altLang="en-US"/>
              <a:t>找出所需图书</a:t>
            </a:r>
          </a:p>
          <a:p>
            <a:pPr marL="1733550" lvl="3" indent="-361950" eaLnBrk="1" hangingPunct="1">
              <a:buFont typeface="Wingdings 2" panose="05020102010507070707" pitchFamily="82" charset="2"/>
              <a:buNone/>
            </a:pPr>
            <a:r>
              <a:rPr lang="en-US" altLang="zh-CN"/>
              <a:t>2.5 </a:t>
            </a:r>
            <a:r>
              <a:rPr lang="zh-CN" altLang="en-US"/>
              <a:t>记录图书位置</a:t>
            </a:r>
          </a:p>
          <a:p>
            <a:pPr marL="1295400" lvl="2" indent="-381000" eaLnBrk="1" hangingPunct="1">
              <a:buFont typeface="Wingdings 2" panose="05020102010507070707" pitchFamily="82" charset="2"/>
              <a:buAutoNum type="arabicPeriod" startAt="3"/>
            </a:pPr>
            <a:r>
              <a:rPr lang="zh-CN" altLang="en-US"/>
              <a:t>找到书架并取书</a:t>
            </a:r>
          </a:p>
          <a:p>
            <a:pPr marL="1295400" lvl="2" indent="-381000" eaLnBrk="1" hangingPunct="1">
              <a:buFont typeface="Wingdings 2" panose="05020102010507070707" pitchFamily="82" charset="2"/>
              <a:buAutoNum type="arabicPeriod" startAt="3"/>
            </a:pPr>
            <a:r>
              <a:rPr lang="zh-CN" altLang="en-US"/>
              <a:t>到柜台办理借书手续</a:t>
            </a:r>
          </a:p>
        </p:txBody>
      </p:sp>
      <p:sp>
        <p:nvSpPr>
          <p:cNvPr id="65539" name="灯片编号占位符 3">
            <a:extLst>
              <a:ext uri="{FF2B5EF4-FFF2-40B4-BE49-F238E27FC236}">
                <a16:creationId xmlns:a16="http://schemas.microsoft.com/office/drawing/2014/main" id="{B26EE583-E0CB-42EC-BF42-03B2A16F2FF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F3A4B592-BF52-4E20-A94B-24D6613C8563}" type="slidenum">
              <a:rPr lang="en-US" altLang="zh-CN" sz="1200">
                <a:solidFill>
                  <a:srgbClr val="B5A788"/>
                </a:solidFill>
              </a:rPr>
              <a:pPr/>
              <a:t>54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>
            <a:extLst>
              <a:ext uri="{FF2B5EF4-FFF2-40B4-BE49-F238E27FC236}">
                <a16:creationId xmlns:a16="http://schemas.microsoft.com/office/drawing/2014/main" id="{9218D666-2134-011F-1A44-03EDB5E9A3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7.7.1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层次性任务分析</a:t>
            </a:r>
          </a:p>
        </p:txBody>
      </p:sp>
      <p:sp>
        <p:nvSpPr>
          <p:cNvPr id="66562" name="Rectangle 3">
            <a:extLst>
              <a:ext uri="{FF2B5EF4-FFF2-40B4-BE49-F238E27FC236}">
                <a16:creationId xmlns:a16="http://schemas.microsoft.com/office/drawing/2014/main" id="{8340F2D4-2CAC-D775-3DBD-EE46C7950C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黑体" panose="02010609060101010101" pitchFamily="49" charset="-122"/>
              </a:rPr>
              <a:t>HTA</a:t>
            </a:r>
            <a:r>
              <a:rPr lang="zh-CN" altLang="en-US">
                <a:latin typeface="宋体" panose="02010600030101010101" pitchFamily="2" charset="-122"/>
              </a:rPr>
              <a:t>也可以图示为一个树形结构</a:t>
            </a:r>
          </a:p>
        </p:txBody>
      </p:sp>
      <p:sp>
        <p:nvSpPr>
          <p:cNvPr id="66563" name="灯片编号占位符 3">
            <a:extLst>
              <a:ext uri="{FF2B5EF4-FFF2-40B4-BE49-F238E27FC236}">
                <a16:creationId xmlns:a16="http://schemas.microsoft.com/office/drawing/2014/main" id="{A599350D-A913-04FD-6EB6-E83C557698A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7E032C30-662B-439F-A5EC-32B34D5127AF}" type="slidenum">
              <a:rPr lang="en-US" altLang="zh-CN" sz="1200">
                <a:solidFill>
                  <a:srgbClr val="B5A788"/>
                </a:solidFill>
              </a:rPr>
              <a:pPr/>
              <a:t>55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sp>
        <p:nvSpPr>
          <p:cNvPr id="66564" name="Rectangle 57">
            <a:extLst>
              <a:ext uri="{FF2B5EF4-FFF2-40B4-BE49-F238E27FC236}">
                <a16:creationId xmlns:a16="http://schemas.microsoft.com/office/drawing/2014/main" id="{61E0D9DB-4BCF-4E34-BDB4-618DFB085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" y="1357313"/>
            <a:ext cx="8215313" cy="516731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6565" name="Line 4">
            <a:extLst>
              <a:ext uri="{FF2B5EF4-FFF2-40B4-BE49-F238E27FC236}">
                <a16:creationId xmlns:a16="http://schemas.microsoft.com/office/drawing/2014/main" id="{7B29CD95-9A0C-CD63-FF61-EBABFF3D40ED}"/>
              </a:ext>
            </a:extLst>
          </p:cNvPr>
          <p:cNvSpPr>
            <a:spLocks noChangeShapeType="1"/>
          </p:cNvSpPr>
          <p:nvPr/>
        </p:nvSpPr>
        <p:spPr bwMode="auto">
          <a:xfrm>
            <a:off x="4419600" y="2590800"/>
            <a:ext cx="0" cy="685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66" name="Rectangle 5">
            <a:extLst>
              <a:ext uri="{FF2B5EF4-FFF2-40B4-BE49-F238E27FC236}">
                <a16:creationId xmlns:a16="http://schemas.microsoft.com/office/drawing/2014/main" id="{269C05A3-1CD3-1C67-BF59-BC9266D992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1752600"/>
            <a:ext cx="1600200" cy="838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6567" name="Rectangle 6">
            <a:extLst>
              <a:ext uri="{FF2B5EF4-FFF2-40B4-BE49-F238E27FC236}">
                <a16:creationId xmlns:a16="http://schemas.microsoft.com/office/drawing/2014/main" id="{7A2127F5-63EE-6743-9520-80FBCD9BA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1752600"/>
            <a:ext cx="14478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zh-CN" altLang="en-US" sz="1600" b="1">
                <a:latin typeface="黑体" panose="02010609060101010101" pitchFamily="49" charset="-122"/>
                <a:ea typeface="黑体" panose="02010609060101010101" pitchFamily="49" charset="-122"/>
              </a:rPr>
              <a:t>从图书馆借书</a:t>
            </a:r>
            <a:r>
              <a:rPr lang="en-GB" altLang="zh-CN" sz="1600" b="1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</a:p>
        </p:txBody>
      </p:sp>
      <p:sp>
        <p:nvSpPr>
          <p:cNvPr id="66568" name="Rectangle 7">
            <a:extLst>
              <a:ext uri="{FF2B5EF4-FFF2-40B4-BE49-F238E27FC236}">
                <a16:creationId xmlns:a16="http://schemas.microsoft.com/office/drawing/2014/main" id="{86796DBB-E8AE-B66B-F556-03D54668D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581400"/>
            <a:ext cx="1219200" cy="7620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6569" name="Rectangle 8">
            <a:extLst>
              <a:ext uri="{FF2B5EF4-FFF2-40B4-BE49-F238E27FC236}">
                <a16:creationId xmlns:a16="http://schemas.microsoft.com/office/drawing/2014/main" id="{EE5DDAD6-C0FC-357C-A15F-63645AA62D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7800" y="3657600"/>
            <a:ext cx="10858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zh-CN" altLang="en-GB" sz="1600" b="1">
                <a:latin typeface="黑体" panose="02010609060101010101" pitchFamily="49" charset="-122"/>
                <a:ea typeface="黑体" panose="02010609060101010101" pitchFamily="49" charset="-122"/>
              </a:rPr>
              <a:t>前往图书馆</a:t>
            </a:r>
          </a:p>
        </p:txBody>
      </p:sp>
      <p:sp>
        <p:nvSpPr>
          <p:cNvPr id="66570" name="Rectangle 9">
            <a:extLst>
              <a:ext uri="{FF2B5EF4-FFF2-40B4-BE49-F238E27FC236}">
                <a16:creationId xmlns:a16="http://schemas.microsoft.com/office/drawing/2014/main" id="{B3D4E992-50D2-EAF2-7C29-CB401C4E80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3581400"/>
            <a:ext cx="1219200" cy="7620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6571" name="Rectangle 10">
            <a:extLst>
              <a:ext uri="{FF2B5EF4-FFF2-40B4-BE49-F238E27FC236}">
                <a16:creationId xmlns:a16="http://schemas.microsoft.com/office/drawing/2014/main" id="{75AF5705-9A3D-5AD9-47F8-FAD469A738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3657600"/>
            <a:ext cx="1163638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zh-CN" altLang="en-GB" sz="1600" b="1">
                <a:latin typeface="黑体" panose="02010609060101010101" pitchFamily="49" charset="-122"/>
                <a:ea typeface="黑体" panose="02010609060101010101" pitchFamily="49" charset="-122"/>
              </a:rPr>
              <a:t>发现所需的书</a:t>
            </a:r>
            <a:endParaRPr lang="en-GB" altLang="zh-CN" sz="16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572" name="Rectangle 11">
            <a:extLst>
              <a:ext uri="{FF2B5EF4-FFF2-40B4-BE49-F238E27FC236}">
                <a16:creationId xmlns:a16="http://schemas.microsoft.com/office/drawing/2014/main" id="{49273D78-055D-C40D-54BB-5E0D4BBA23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3581400"/>
            <a:ext cx="1219200" cy="7620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6573" name="Rectangle 12">
            <a:extLst>
              <a:ext uri="{FF2B5EF4-FFF2-40B4-BE49-F238E27FC236}">
                <a16:creationId xmlns:a16="http://schemas.microsoft.com/office/drawing/2014/main" id="{3A5B9661-08CC-2FCB-A1B6-181070F58C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3657600"/>
            <a:ext cx="13906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zh-CN" altLang="en-US" sz="1600" b="1">
                <a:latin typeface="黑体" panose="02010609060101010101" pitchFamily="49" charset="-122"/>
                <a:ea typeface="黑体" panose="02010609060101010101" pitchFamily="49" charset="-122"/>
              </a:rPr>
              <a:t>找到书架并取书</a:t>
            </a:r>
            <a:endParaRPr lang="en-GB" altLang="zh-CN" sz="16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574" name="Rectangle 13">
            <a:extLst>
              <a:ext uri="{FF2B5EF4-FFF2-40B4-BE49-F238E27FC236}">
                <a16:creationId xmlns:a16="http://schemas.microsoft.com/office/drawing/2014/main" id="{DF4FE559-E8CB-A441-7E0A-A046A00C6B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3581400"/>
            <a:ext cx="1219200" cy="7620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6575" name="Rectangle 14">
            <a:extLst>
              <a:ext uri="{FF2B5EF4-FFF2-40B4-BE49-F238E27FC236}">
                <a16:creationId xmlns:a16="http://schemas.microsoft.com/office/drawing/2014/main" id="{23245149-9B9B-63CB-5C38-A7FB5AE96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3657600"/>
            <a:ext cx="13144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zh-CN" altLang="en-US" sz="1600" b="1">
                <a:latin typeface="黑体" panose="02010609060101010101" pitchFamily="49" charset="-122"/>
                <a:ea typeface="黑体" panose="02010609060101010101" pitchFamily="49" charset="-122"/>
              </a:rPr>
              <a:t>到柜台办理借书手续</a:t>
            </a:r>
            <a:endParaRPr lang="en-GB" altLang="zh-CN" sz="16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576" name="Text Box 15">
            <a:extLst>
              <a:ext uri="{FF2B5EF4-FFF2-40B4-BE49-F238E27FC236}">
                <a16:creationId xmlns:a16="http://schemas.microsoft.com/office/drawing/2014/main" id="{D80EDFEB-1E06-6DA8-9898-537280431A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4027488"/>
            <a:ext cx="2730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en-GB" altLang="zh-CN" sz="1400" b="1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</a:p>
        </p:txBody>
      </p:sp>
      <p:sp>
        <p:nvSpPr>
          <p:cNvPr id="66577" name="Text Box 16">
            <a:extLst>
              <a:ext uri="{FF2B5EF4-FFF2-40B4-BE49-F238E27FC236}">
                <a16:creationId xmlns:a16="http://schemas.microsoft.com/office/drawing/2014/main" id="{53DBF03D-A2D3-F5E9-A7D5-871BDF478A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2400" y="4027488"/>
            <a:ext cx="2730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en-GB" altLang="zh-CN" sz="1400" b="1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</a:p>
        </p:txBody>
      </p:sp>
      <p:sp>
        <p:nvSpPr>
          <p:cNvPr id="66578" name="Text Box 17">
            <a:extLst>
              <a:ext uri="{FF2B5EF4-FFF2-40B4-BE49-F238E27FC236}">
                <a16:creationId xmlns:a16="http://schemas.microsoft.com/office/drawing/2014/main" id="{55F453CE-B751-0F19-E98F-3D4C645EF0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4027488"/>
            <a:ext cx="2730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en-GB" altLang="zh-CN" sz="1400" b="1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</a:p>
        </p:txBody>
      </p:sp>
      <p:sp>
        <p:nvSpPr>
          <p:cNvPr id="66579" name="Text Box 18">
            <a:extLst>
              <a:ext uri="{FF2B5EF4-FFF2-40B4-BE49-F238E27FC236}">
                <a16:creationId xmlns:a16="http://schemas.microsoft.com/office/drawing/2014/main" id="{A1A73324-78DC-DA8F-3C16-94E96F0B70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4027488"/>
            <a:ext cx="2730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en-GB" altLang="zh-CN" sz="1400" b="1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</a:p>
        </p:txBody>
      </p:sp>
      <p:sp>
        <p:nvSpPr>
          <p:cNvPr id="66580" name="Text Box 19">
            <a:extLst>
              <a:ext uri="{FF2B5EF4-FFF2-40B4-BE49-F238E27FC236}">
                <a16:creationId xmlns:a16="http://schemas.microsoft.com/office/drawing/2014/main" id="{D859C79C-A39C-6180-D3C8-17DD8E16FE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6463" y="2193925"/>
            <a:ext cx="2730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en-GB" altLang="zh-CN" sz="1400" b="1">
                <a:latin typeface="黑体" panose="02010609060101010101" pitchFamily="49" charset="-122"/>
                <a:ea typeface="黑体" panose="02010609060101010101" pitchFamily="49" charset="-122"/>
              </a:rPr>
              <a:t>0</a:t>
            </a:r>
          </a:p>
        </p:txBody>
      </p:sp>
      <p:sp>
        <p:nvSpPr>
          <p:cNvPr id="66581" name="Line 20">
            <a:extLst>
              <a:ext uri="{FF2B5EF4-FFF2-40B4-BE49-F238E27FC236}">
                <a16:creationId xmlns:a16="http://schemas.microsoft.com/office/drawing/2014/main" id="{536F9051-9B6C-24A4-4E7E-EE6454F14263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3276600"/>
            <a:ext cx="525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82" name="Line 21">
            <a:extLst>
              <a:ext uri="{FF2B5EF4-FFF2-40B4-BE49-F238E27FC236}">
                <a16:creationId xmlns:a16="http://schemas.microsoft.com/office/drawing/2014/main" id="{02857B6C-4CE3-5DBC-D6F3-4BDBB932C4AB}"/>
              </a:ext>
            </a:extLst>
          </p:cNvPr>
          <p:cNvSpPr>
            <a:spLocks noChangeShapeType="1"/>
          </p:cNvSpPr>
          <p:nvPr/>
        </p:nvSpPr>
        <p:spPr bwMode="auto">
          <a:xfrm>
            <a:off x="7162800" y="32766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83" name="Line 22">
            <a:extLst>
              <a:ext uri="{FF2B5EF4-FFF2-40B4-BE49-F238E27FC236}">
                <a16:creationId xmlns:a16="http://schemas.microsoft.com/office/drawing/2014/main" id="{7D16EEBD-18D6-BCC8-7892-933A92754757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32766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84" name="Line 23">
            <a:extLst>
              <a:ext uri="{FF2B5EF4-FFF2-40B4-BE49-F238E27FC236}">
                <a16:creationId xmlns:a16="http://schemas.microsoft.com/office/drawing/2014/main" id="{58E85120-890D-05DE-C2C3-789939526336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32766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85" name="Line 24">
            <a:extLst>
              <a:ext uri="{FF2B5EF4-FFF2-40B4-BE49-F238E27FC236}">
                <a16:creationId xmlns:a16="http://schemas.microsoft.com/office/drawing/2014/main" id="{2308EC1B-794A-CEB9-EA46-CD1D0362D840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32766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86" name="Rectangle 25">
            <a:extLst>
              <a:ext uri="{FF2B5EF4-FFF2-40B4-BE49-F238E27FC236}">
                <a16:creationId xmlns:a16="http://schemas.microsoft.com/office/drawing/2014/main" id="{EDACFB08-E34B-7633-13C4-99D956651F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5410200"/>
            <a:ext cx="1219200" cy="7620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6587" name="Rectangle 26">
            <a:extLst>
              <a:ext uri="{FF2B5EF4-FFF2-40B4-BE49-F238E27FC236}">
                <a16:creationId xmlns:a16="http://schemas.microsoft.com/office/drawing/2014/main" id="{5B01A207-EA1E-A4FC-A016-222B0B14B3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5410200"/>
            <a:ext cx="1219200" cy="7620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6588" name="Rectangle 27">
            <a:extLst>
              <a:ext uri="{FF2B5EF4-FFF2-40B4-BE49-F238E27FC236}">
                <a16:creationId xmlns:a16="http://schemas.microsoft.com/office/drawing/2014/main" id="{BE401516-C87F-65F5-9076-AF91583D17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5410200"/>
            <a:ext cx="1219200" cy="7620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6589" name="Rectangle 28">
            <a:extLst>
              <a:ext uri="{FF2B5EF4-FFF2-40B4-BE49-F238E27FC236}">
                <a16:creationId xmlns:a16="http://schemas.microsoft.com/office/drawing/2014/main" id="{5B55070C-0B9B-C495-8E05-243ADC5160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1200" y="5410200"/>
            <a:ext cx="1219200" cy="7620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6590" name="Rectangle 29">
            <a:extLst>
              <a:ext uri="{FF2B5EF4-FFF2-40B4-BE49-F238E27FC236}">
                <a16:creationId xmlns:a16="http://schemas.microsoft.com/office/drawing/2014/main" id="{9BFD2379-0AB0-DB86-BD43-074C51CF37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0" y="5410200"/>
            <a:ext cx="1219200" cy="7620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6591" name="Line 30">
            <a:extLst>
              <a:ext uri="{FF2B5EF4-FFF2-40B4-BE49-F238E27FC236}">
                <a16:creationId xmlns:a16="http://schemas.microsoft.com/office/drawing/2014/main" id="{D8CE1A11-A281-F6DF-626A-C64E5D91BF2C}"/>
              </a:ext>
            </a:extLst>
          </p:cNvPr>
          <p:cNvSpPr>
            <a:spLocks noChangeShapeType="1"/>
          </p:cNvSpPr>
          <p:nvPr/>
        </p:nvSpPr>
        <p:spPr bwMode="auto">
          <a:xfrm>
            <a:off x="1371600" y="4495800"/>
            <a:ext cx="1219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92" name="Line 31">
            <a:extLst>
              <a:ext uri="{FF2B5EF4-FFF2-40B4-BE49-F238E27FC236}">
                <a16:creationId xmlns:a16="http://schemas.microsoft.com/office/drawing/2014/main" id="{3DF53AAF-A879-D59D-B243-0C8AC2C94934}"/>
              </a:ext>
            </a:extLst>
          </p:cNvPr>
          <p:cNvSpPr>
            <a:spLocks noChangeShapeType="1"/>
          </p:cNvSpPr>
          <p:nvPr/>
        </p:nvSpPr>
        <p:spPr bwMode="auto">
          <a:xfrm>
            <a:off x="4876800" y="4572000"/>
            <a:ext cx="1219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93" name="Line 32">
            <a:extLst>
              <a:ext uri="{FF2B5EF4-FFF2-40B4-BE49-F238E27FC236}">
                <a16:creationId xmlns:a16="http://schemas.microsoft.com/office/drawing/2014/main" id="{9F2883B5-C0CA-D236-B2A6-1524676B531B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9400" y="4572000"/>
            <a:ext cx="1219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94" name="Line 33">
            <a:extLst>
              <a:ext uri="{FF2B5EF4-FFF2-40B4-BE49-F238E27FC236}">
                <a16:creationId xmlns:a16="http://schemas.microsoft.com/office/drawing/2014/main" id="{044F40F9-71D1-1E70-9800-CBD30478BBD3}"/>
              </a:ext>
            </a:extLst>
          </p:cNvPr>
          <p:cNvSpPr>
            <a:spLocks noChangeShapeType="1"/>
          </p:cNvSpPr>
          <p:nvPr/>
        </p:nvSpPr>
        <p:spPr bwMode="auto">
          <a:xfrm>
            <a:off x="1295400" y="6400800"/>
            <a:ext cx="1219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95" name="Line 34">
            <a:extLst>
              <a:ext uri="{FF2B5EF4-FFF2-40B4-BE49-F238E27FC236}">
                <a16:creationId xmlns:a16="http://schemas.microsoft.com/office/drawing/2014/main" id="{F9766ECA-0A5F-6DB6-DD77-28F7EE42C714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6400800"/>
            <a:ext cx="1219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96" name="Line 35">
            <a:extLst>
              <a:ext uri="{FF2B5EF4-FFF2-40B4-BE49-F238E27FC236}">
                <a16:creationId xmlns:a16="http://schemas.microsoft.com/office/drawing/2014/main" id="{5B97A5FC-4E63-8017-D591-A84EE064301D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3400" y="6400800"/>
            <a:ext cx="1219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97" name="Line 36">
            <a:extLst>
              <a:ext uri="{FF2B5EF4-FFF2-40B4-BE49-F238E27FC236}">
                <a16:creationId xmlns:a16="http://schemas.microsoft.com/office/drawing/2014/main" id="{C4D5D5DB-3888-8DD9-7993-F8A740212F53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6400800"/>
            <a:ext cx="1219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98" name="Line 37">
            <a:extLst>
              <a:ext uri="{FF2B5EF4-FFF2-40B4-BE49-F238E27FC236}">
                <a16:creationId xmlns:a16="http://schemas.microsoft.com/office/drawing/2014/main" id="{AB9FC792-7104-DB4F-DF2D-BDC85C626C1C}"/>
              </a:ext>
            </a:extLst>
          </p:cNvPr>
          <p:cNvSpPr>
            <a:spLocks noChangeShapeType="1"/>
          </p:cNvSpPr>
          <p:nvPr/>
        </p:nvSpPr>
        <p:spPr bwMode="auto">
          <a:xfrm>
            <a:off x="7239000" y="6400800"/>
            <a:ext cx="1219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599" name="Line 38">
            <a:extLst>
              <a:ext uri="{FF2B5EF4-FFF2-40B4-BE49-F238E27FC236}">
                <a16:creationId xmlns:a16="http://schemas.microsoft.com/office/drawing/2014/main" id="{77F53505-4B6A-BA19-823C-472FD64C6768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5181600"/>
            <a:ext cx="5867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600" name="Line 39">
            <a:extLst>
              <a:ext uri="{FF2B5EF4-FFF2-40B4-BE49-F238E27FC236}">
                <a16:creationId xmlns:a16="http://schemas.microsoft.com/office/drawing/2014/main" id="{EE1F44B6-5875-BF03-BF73-DD2393EA3BAA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51816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601" name="Line 40">
            <a:extLst>
              <a:ext uri="{FF2B5EF4-FFF2-40B4-BE49-F238E27FC236}">
                <a16:creationId xmlns:a16="http://schemas.microsoft.com/office/drawing/2014/main" id="{4133D4AA-AD57-DB62-B750-6AA05DE65660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0" y="51816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602" name="Line 41">
            <a:extLst>
              <a:ext uri="{FF2B5EF4-FFF2-40B4-BE49-F238E27FC236}">
                <a16:creationId xmlns:a16="http://schemas.microsoft.com/office/drawing/2014/main" id="{5D3F8870-0A73-B97D-662B-3973D9BE46DB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3000" y="51816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603" name="Line 42">
            <a:extLst>
              <a:ext uri="{FF2B5EF4-FFF2-40B4-BE49-F238E27FC236}">
                <a16:creationId xmlns:a16="http://schemas.microsoft.com/office/drawing/2014/main" id="{4A6AA2B6-78DF-4255-A37D-D43B3C75C522}"/>
              </a:ext>
            </a:extLst>
          </p:cNvPr>
          <p:cNvSpPr>
            <a:spLocks noChangeShapeType="1"/>
          </p:cNvSpPr>
          <p:nvPr/>
        </p:nvSpPr>
        <p:spPr bwMode="auto">
          <a:xfrm>
            <a:off x="6477000" y="51816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604" name="Line 43">
            <a:extLst>
              <a:ext uri="{FF2B5EF4-FFF2-40B4-BE49-F238E27FC236}">
                <a16:creationId xmlns:a16="http://schemas.microsoft.com/office/drawing/2014/main" id="{D12B61DC-4FEB-5744-3097-87D6131C8A9B}"/>
              </a:ext>
            </a:extLst>
          </p:cNvPr>
          <p:cNvSpPr>
            <a:spLocks noChangeShapeType="1"/>
          </p:cNvSpPr>
          <p:nvPr/>
        </p:nvSpPr>
        <p:spPr bwMode="auto">
          <a:xfrm>
            <a:off x="7772400" y="51816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605" name="Line 44">
            <a:extLst>
              <a:ext uri="{FF2B5EF4-FFF2-40B4-BE49-F238E27FC236}">
                <a16:creationId xmlns:a16="http://schemas.microsoft.com/office/drawing/2014/main" id="{A7708CF8-4B3E-5783-6C91-1779431BFA48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5200" y="4343400"/>
            <a:ext cx="0" cy="838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606" name="Rectangle 45">
            <a:extLst>
              <a:ext uri="{FF2B5EF4-FFF2-40B4-BE49-F238E27FC236}">
                <a16:creationId xmlns:a16="http://schemas.microsoft.com/office/drawing/2014/main" id="{3F9FF561-7D15-6763-E4A0-CB54ED6F2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5486400"/>
            <a:ext cx="13716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zh-CN" altLang="en-US" sz="1600" b="1">
                <a:latin typeface="黑体" panose="02010609060101010101" pitchFamily="49" charset="-122"/>
                <a:ea typeface="黑体" panose="02010609060101010101" pitchFamily="49" charset="-122"/>
              </a:rPr>
              <a:t>访问图书馆目录</a:t>
            </a:r>
            <a:endParaRPr lang="en-GB" altLang="zh-CN" sz="16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607" name="Rectangle 46">
            <a:extLst>
              <a:ext uri="{FF2B5EF4-FFF2-40B4-BE49-F238E27FC236}">
                <a16:creationId xmlns:a16="http://schemas.microsoft.com/office/drawing/2014/main" id="{62BF805A-03EC-985B-E8BC-D159C3196A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5410200"/>
            <a:ext cx="9906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zh-CN" altLang="en-US" sz="1600" b="1">
                <a:latin typeface="黑体" panose="02010609060101010101" pitchFamily="49" charset="-122"/>
                <a:ea typeface="黑体" panose="02010609060101010101" pitchFamily="49" charset="-122"/>
              </a:rPr>
              <a:t>访问搜索屏幕</a:t>
            </a:r>
            <a:endParaRPr lang="en-GB" altLang="zh-CN" sz="16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608" name="Rectangle 47">
            <a:extLst>
              <a:ext uri="{FF2B5EF4-FFF2-40B4-BE49-F238E27FC236}">
                <a16:creationId xmlns:a16="http://schemas.microsoft.com/office/drawing/2014/main" id="{A6255EFA-D28F-F782-1185-6670F2D857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5410200"/>
            <a:ext cx="1012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zh-CN" altLang="en-US" sz="1600" b="1">
                <a:latin typeface="黑体" panose="02010609060101010101" pitchFamily="49" charset="-122"/>
                <a:ea typeface="黑体" panose="02010609060101010101" pitchFamily="49" charset="-122"/>
              </a:rPr>
              <a:t>输入检索准则</a:t>
            </a:r>
            <a:endParaRPr lang="en-GB" altLang="zh-CN" sz="16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609" name="Rectangle 48">
            <a:extLst>
              <a:ext uri="{FF2B5EF4-FFF2-40B4-BE49-F238E27FC236}">
                <a16:creationId xmlns:a16="http://schemas.microsoft.com/office/drawing/2014/main" id="{5DED9BA1-819E-FB7B-3B70-C83362A01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5410200"/>
            <a:ext cx="12382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zh-CN" altLang="en-US" sz="1600" b="1">
                <a:latin typeface="黑体" panose="02010609060101010101" pitchFamily="49" charset="-122"/>
                <a:ea typeface="黑体" panose="02010609060101010101" pitchFamily="49" charset="-122"/>
              </a:rPr>
              <a:t>找出所需图书</a:t>
            </a:r>
            <a:endParaRPr lang="en-GB" altLang="zh-CN" sz="16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610" name="Rectangle 49">
            <a:extLst>
              <a:ext uri="{FF2B5EF4-FFF2-40B4-BE49-F238E27FC236}">
                <a16:creationId xmlns:a16="http://schemas.microsoft.com/office/drawing/2014/main" id="{285EDC70-E228-6134-CEC9-A3FB6DC9D4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5200" y="5486400"/>
            <a:ext cx="1219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zh-CN" altLang="en-US" sz="1600" b="1">
                <a:latin typeface="黑体" panose="02010609060101010101" pitchFamily="49" charset="-122"/>
                <a:ea typeface="黑体" panose="02010609060101010101" pitchFamily="49" charset="-122"/>
              </a:rPr>
              <a:t>记录图书位置</a:t>
            </a:r>
            <a:endParaRPr lang="en-GB" altLang="zh-CN" sz="16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611" name="Text Box 50">
            <a:extLst>
              <a:ext uri="{FF2B5EF4-FFF2-40B4-BE49-F238E27FC236}">
                <a16:creationId xmlns:a16="http://schemas.microsoft.com/office/drawing/2014/main" id="{397E8B46-0510-05B7-AB12-507B9437E0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7538" y="2633663"/>
            <a:ext cx="300355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>
              <a:lnSpc>
                <a:spcPct val="50000"/>
              </a:lnSpc>
              <a:spcBef>
                <a:spcPts val="600"/>
              </a:spcBef>
            </a:pPr>
            <a:r>
              <a:rPr lang="zh-CN" altLang="en-GB" sz="1200" b="1">
                <a:latin typeface="黑体" panose="02010609060101010101" pitchFamily="49" charset="-122"/>
                <a:ea typeface="黑体" panose="02010609060101010101" pitchFamily="49" charset="-122"/>
              </a:rPr>
              <a:t>执行次序</a:t>
            </a:r>
            <a:r>
              <a:rPr lang="en-GB" altLang="zh-CN" sz="1200" b="1">
                <a:latin typeface="黑体" panose="02010609060101010101" pitchFamily="49" charset="-122"/>
                <a:ea typeface="黑体" panose="02010609060101010101" pitchFamily="49" charset="-122"/>
              </a:rPr>
              <a:t> 0: </a:t>
            </a:r>
          </a:p>
          <a:p>
            <a:pPr eaLnBrk="0" hangingPunct="0">
              <a:lnSpc>
                <a:spcPct val="50000"/>
              </a:lnSpc>
              <a:spcBef>
                <a:spcPts val="600"/>
              </a:spcBef>
            </a:pPr>
            <a:r>
              <a:rPr lang="zh-CN" altLang="en-GB" sz="1200" b="1">
                <a:latin typeface="黑体" panose="02010609060101010101" pitchFamily="49" charset="-122"/>
                <a:ea typeface="黑体" panose="02010609060101010101" pitchFamily="49" charset="-122"/>
              </a:rPr>
              <a:t>执行 </a:t>
            </a:r>
            <a:r>
              <a:rPr lang="en-GB" altLang="zh-CN" sz="1200" b="1">
                <a:latin typeface="黑体" panose="02010609060101010101" pitchFamily="49" charset="-122"/>
                <a:ea typeface="黑体" panose="02010609060101010101" pitchFamily="49" charset="-122"/>
              </a:rPr>
              <a:t>1-3-4. </a:t>
            </a:r>
          </a:p>
          <a:p>
            <a:pPr eaLnBrk="0" hangingPunct="0">
              <a:lnSpc>
                <a:spcPct val="50000"/>
              </a:lnSpc>
              <a:spcBef>
                <a:spcPts val="600"/>
              </a:spcBef>
            </a:pPr>
            <a:r>
              <a:rPr lang="zh-CN" altLang="en-GB" sz="1200" b="1">
                <a:latin typeface="黑体" panose="02010609060101010101" pitchFamily="49" charset="-122"/>
                <a:ea typeface="黑体" panose="02010609060101010101" pitchFamily="49" charset="-122"/>
              </a:rPr>
              <a:t>如果不在所期望的书架上</a:t>
            </a:r>
            <a:r>
              <a:rPr lang="en-GB" altLang="zh-CN" sz="1200" b="1">
                <a:latin typeface="黑体" panose="02010609060101010101" pitchFamily="49" charset="-122"/>
                <a:ea typeface="黑体" panose="02010609060101010101" pitchFamily="49" charset="-122"/>
              </a:rPr>
              <a:t>, </a:t>
            </a:r>
            <a:r>
              <a:rPr lang="zh-CN" altLang="en-GB" sz="1200" b="1">
                <a:latin typeface="黑体" panose="02010609060101010101" pitchFamily="49" charset="-122"/>
                <a:ea typeface="黑体" panose="02010609060101010101" pitchFamily="49" charset="-122"/>
              </a:rPr>
              <a:t>则执行 </a:t>
            </a:r>
            <a:r>
              <a:rPr lang="en-GB" altLang="zh-CN" sz="1200" b="1">
                <a:latin typeface="黑体" panose="02010609060101010101" pitchFamily="49" charset="-122"/>
                <a:ea typeface="黑体" panose="02010609060101010101" pitchFamily="49" charset="-122"/>
              </a:rPr>
              <a:t>2-3-4.</a:t>
            </a:r>
            <a:endParaRPr lang="en-US" altLang="zh-CN" sz="12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612" name="Text Box 51">
            <a:extLst>
              <a:ext uri="{FF2B5EF4-FFF2-40B4-BE49-F238E27FC236}">
                <a16:creationId xmlns:a16="http://schemas.microsoft.com/office/drawing/2014/main" id="{2A7CF3A1-05CD-652A-D2C0-977799315F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4491038"/>
            <a:ext cx="292735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>
              <a:lnSpc>
                <a:spcPct val="80000"/>
              </a:lnSpc>
            </a:pPr>
            <a:r>
              <a:rPr lang="zh-CN" altLang="en-GB" sz="1200" b="1">
                <a:latin typeface="黑体" panose="02010609060101010101" pitchFamily="49" charset="-122"/>
                <a:ea typeface="黑体" panose="02010609060101010101" pitchFamily="49" charset="-122"/>
              </a:rPr>
              <a:t>执行次序</a:t>
            </a:r>
            <a:r>
              <a:rPr lang="en-GB" altLang="zh-CN" sz="1200" b="1">
                <a:latin typeface="黑体" panose="02010609060101010101" pitchFamily="49" charset="-122"/>
                <a:ea typeface="黑体" panose="02010609060101010101" pitchFamily="49" charset="-122"/>
              </a:rPr>
              <a:t> 2: </a:t>
            </a:r>
          </a:p>
          <a:p>
            <a:pPr eaLnBrk="0" hangingPunct="0">
              <a:lnSpc>
                <a:spcPct val="80000"/>
              </a:lnSpc>
            </a:pPr>
            <a:r>
              <a:rPr lang="zh-CN" altLang="en-GB" sz="1200" b="1">
                <a:latin typeface="黑体" panose="02010609060101010101" pitchFamily="49" charset="-122"/>
                <a:ea typeface="黑体" panose="02010609060101010101" pitchFamily="49" charset="-122"/>
              </a:rPr>
              <a:t>执行 </a:t>
            </a:r>
            <a:r>
              <a:rPr lang="en-GB" altLang="zh-CN" sz="1200" b="1">
                <a:latin typeface="黑体" panose="02010609060101010101" pitchFamily="49" charset="-122"/>
                <a:ea typeface="黑体" panose="02010609060101010101" pitchFamily="49" charset="-122"/>
              </a:rPr>
              <a:t>2.1-2.4-2.5.</a:t>
            </a:r>
          </a:p>
          <a:p>
            <a:pPr eaLnBrk="0" hangingPunct="0">
              <a:lnSpc>
                <a:spcPct val="80000"/>
              </a:lnSpc>
            </a:pPr>
            <a:r>
              <a:rPr lang="zh-CN" altLang="en-US" sz="1200" b="1">
                <a:latin typeface="黑体" panose="02010609060101010101" pitchFamily="49" charset="-122"/>
                <a:ea typeface="黑体" panose="02010609060101010101" pitchFamily="49" charset="-122"/>
              </a:rPr>
              <a:t>如果未查到书，则执行</a:t>
            </a:r>
            <a:r>
              <a:rPr lang="en-GB" altLang="zh-CN" sz="1200" b="1">
                <a:latin typeface="黑体" panose="02010609060101010101" pitchFamily="49" charset="-122"/>
                <a:ea typeface="黑体" panose="02010609060101010101" pitchFamily="49" charset="-122"/>
              </a:rPr>
              <a:t> 2.2-2.3-2.4-2.5</a:t>
            </a:r>
            <a:endParaRPr lang="en-US" altLang="zh-CN" sz="12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6613" name="Text Box 52">
            <a:extLst>
              <a:ext uri="{FF2B5EF4-FFF2-40B4-BE49-F238E27FC236}">
                <a16:creationId xmlns:a16="http://schemas.microsoft.com/office/drawing/2014/main" id="{3E9662E2-AA2E-7548-BE19-FF09664D52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5856288"/>
            <a:ext cx="4508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en-GB" altLang="zh-CN" sz="1400" b="1">
                <a:latin typeface="黑体" panose="02010609060101010101" pitchFamily="49" charset="-122"/>
                <a:ea typeface="黑体" panose="02010609060101010101" pitchFamily="49" charset="-122"/>
              </a:rPr>
              <a:t>2.1</a:t>
            </a:r>
          </a:p>
        </p:txBody>
      </p:sp>
      <p:sp>
        <p:nvSpPr>
          <p:cNvPr id="66614" name="Text Box 53">
            <a:extLst>
              <a:ext uri="{FF2B5EF4-FFF2-40B4-BE49-F238E27FC236}">
                <a16:creationId xmlns:a16="http://schemas.microsoft.com/office/drawing/2014/main" id="{18886A7D-2A67-3312-D907-27925D54CB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5856288"/>
            <a:ext cx="4508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en-GB" altLang="zh-CN" sz="1400" b="1">
                <a:latin typeface="黑体" panose="02010609060101010101" pitchFamily="49" charset="-122"/>
                <a:ea typeface="黑体" panose="02010609060101010101" pitchFamily="49" charset="-122"/>
              </a:rPr>
              <a:t>2.2</a:t>
            </a:r>
          </a:p>
        </p:txBody>
      </p:sp>
      <p:sp>
        <p:nvSpPr>
          <p:cNvPr id="66615" name="Text Box 54">
            <a:extLst>
              <a:ext uri="{FF2B5EF4-FFF2-40B4-BE49-F238E27FC236}">
                <a16:creationId xmlns:a16="http://schemas.microsoft.com/office/drawing/2014/main" id="{484BA5D7-6E6B-A7C1-B857-D23F67AC75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5856288"/>
            <a:ext cx="4508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en-GB" altLang="zh-CN" sz="1400" b="1">
                <a:latin typeface="黑体" panose="02010609060101010101" pitchFamily="49" charset="-122"/>
                <a:ea typeface="黑体" panose="02010609060101010101" pitchFamily="49" charset="-122"/>
              </a:rPr>
              <a:t>2.3</a:t>
            </a:r>
          </a:p>
        </p:txBody>
      </p:sp>
      <p:sp>
        <p:nvSpPr>
          <p:cNvPr id="66616" name="Text Box 55">
            <a:extLst>
              <a:ext uri="{FF2B5EF4-FFF2-40B4-BE49-F238E27FC236}">
                <a16:creationId xmlns:a16="http://schemas.microsoft.com/office/drawing/2014/main" id="{F86BD58C-84C1-94A6-0CC8-84B4871E34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0" y="5856288"/>
            <a:ext cx="4508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en-GB" altLang="zh-CN" sz="1400" b="1">
                <a:latin typeface="黑体" panose="02010609060101010101" pitchFamily="49" charset="-122"/>
                <a:ea typeface="黑体" panose="02010609060101010101" pitchFamily="49" charset="-122"/>
              </a:rPr>
              <a:t>2.4</a:t>
            </a:r>
          </a:p>
        </p:txBody>
      </p:sp>
      <p:sp>
        <p:nvSpPr>
          <p:cNvPr id="66617" name="Text Box 56">
            <a:extLst>
              <a:ext uri="{FF2B5EF4-FFF2-40B4-BE49-F238E27FC236}">
                <a16:creationId xmlns:a16="http://schemas.microsoft.com/office/drawing/2014/main" id="{5CE114BF-8623-AAF0-F0B7-43FCC3D82E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7200" y="5856288"/>
            <a:ext cx="4508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0" hangingPunct="0"/>
            <a:r>
              <a:rPr lang="en-GB" altLang="zh-CN" sz="1400" b="1">
                <a:latin typeface="黑体" panose="02010609060101010101" pitchFamily="49" charset="-122"/>
                <a:ea typeface="黑体" panose="02010609060101010101" pitchFamily="49" charset="-122"/>
              </a:rPr>
              <a:t>2.5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>
            <a:extLst>
              <a:ext uri="{FF2B5EF4-FFF2-40B4-BE49-F238E27FC236}">
                <a16:creationId xmlns:a16="http://schemas.microsoft.com/office/drawing/2014/main" id="{7BD12E29-F0EE-2A3B-5BE6-0C7A5FABE8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7.7.1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层次性任务分析</a:t>
            </a:r>
          </a:p>
        </p:txBody>
      </p:sp>
      <p:sp>
        <p:nvSpPr>
          <p:cNvPr id="67586" name="Rectangle 3">
            <a:extLst>
              <a:ext uri="{FF2B5EF4-FFF2-40B4-BE49-F238E27FC236}">
                <a16:creationId xmlns:a16="http://schemas.microsoft.com/office/drawing/2014/main" id="{714D4295-E569-B9EE-11A3-D1CFD1D0F29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另一个作用：</a:t>
            </a:r>
            <a:endParaRPr lang="en-US" altLang="zh-CN"/>
          </a:p>
          <a:p>
            <a:pPr eaLnBrk="1" hangingPunct="1">
              <a:buFont typeface="Wingdings 2" panose="05020102010507070707" pitchFamily="82" charset="2"/>
              <a:buNone/>
            </a:pPr>
            <a:r>
              <a:rPr lang="zh-CN" altLang="en-US"/>
              <a:t>          帮助</a:t>
            </a:r>
            <a:r>
              <a:rPr lang="zh-CN" altLang="en-US">
                <a:solidFill>
                  <a:srgbClr val="FF0000"/>
                </a:solidFill>
              </a:rPr>
              <a:t>形成培训资料和文档</a:t>
            </a:r>
          </a:p>
          <a:p>
            <a:pPr lvl="1" eaLnBrk="1" hangingPunct="1"/>
            <a:endParaRPr lang="en-US" altLang="zh-CN"/>
          </a:p>
        </p:txBody>
      </p:sp>
      <p:sp>
        <p:nvSpPr>
          <p:cNvPr id="67587" name="灯片编号占位符 3">
            <a:extLst>
              <a:ext uri="{FF2B5EF4-FFF2-40B4-BE49-F238E27FC236}">
                <a16:creationId xmlns:a16="http://schemas.microsoft.com/office/drawing/2014/main" id="{E60FB609-5097-F9DE-849A-D5126CB0B3F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E29860B5-5209-40F2-A512-3788EF2D5273}" type="slidenum">
              <a:rPr lang="en-US" altLang="zh-CN" sz="1200">
                <a:solidFill>
                  <a:srgbClr val="B5A788"/>
                </a:solidFill>
              </a:rPr>
              <a:pPr/>
              <a:t>56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>
            <a:extLst>
              <a:ext uri="{FF2B5EF4-FFF2-40B4-BE49-F238E27FC236}">
                <a16:creationId xmlns:a16="http://schemas.microsoft.com/office/drawing/2014/main" id="{9C90FB28-E471-C74C-D184-9E7F21DE1C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小结</a:t>
            </a:r>
          </a:p>
        </p:txBody>
      </p:sp>
      <p:sp>
        <p:nvSpPr>
          <p:cNvPr id="68610" name="Rectangle 3">
            <a:extLst>
              <a:ext uri="{FF2B5EF4-FFF2-40B4-BE49-F238E27FC236}">
                <a16:creationId xmlns:a16="http://schemas.microsoft.com/office/drawing/2014/main" id="{33FC8DD8-EF60-35FA-6A51-57318C242D2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本章要点</a:t>
            </a:r>
          </a:p>
          <a:p>
            <a:pPr lvl="1" eaLnBrk="1" hangingPunct="1"/>
            <a:r>
              <a:rPr lang="zh-CN" altLang="en-US" sz="2400"/>
              <a:t>建立正确的需求对交互式产品的成功至关重要</a:t>
            </a:r>
          </a:p>
          <a:p>
            <a:pPr lvl="1" eaLnBrk="1" hangingPunct="1"/>
            <a:r>
              <a:rPr lang="zh-CN" altLang="en-US" sz="2400"/>
              <a:t>存在不同类型需求，包括功能、数据、环境、用户和可用性需求</a:t>
            </a:r>
          </a:p>
          <a:p>
            <a:pPr lvl="1" eaLnBrk="1" hangingPunct="1"/>
            <a:r>
              <a:rPr lang="zh-CN" altLang="en-US" sz="2400"/>
              <a:t>需求活动中常用的数据收集技术包括问卷调查、访谈、专题组和研讨会、自然观察，以及研究文档</a:t>
            </a:r>
          </a:p>
          <a:p>
            <a:pPr lvl="1" eaLnBrk="1" hangingPunct="1"/>
            <a:r>
              <a:rPr lang="zh-CN" altLang="en-US" sz="2400"/>
              <a:t>用户任务描述（情节、用例和基本用例）能帮助用户明确说明实际工作，也可用于展望新产品的使用</a:t>
            </a:r>
          </a:p>
          <a:p>
            <a:pPr lvl="1" eaLnBrk="1" hangingPunct="1"/>
            <a:r>
              <a:rPr lang="zh-CN" altLang="en-US" sz="2400"/>
              <a:t>任务分析技术有助于研究现有系统和当前的工作实践</a:t>
            </a:r>
          </a:p>
        </p:txBody>
      </p:sp>
      <p:sp>
        <p:nvSpPr>
          <p:cNvPr id="68611" name="灯片编号占位符 3">
            <a:extLst>
              <a:ext uri="{FF2B5EF4-FFF2-40B4-BE49-F238E27FC236}">
                <a16:creationId xmlns:a16="http://schemas.microsoft.com/office/drawing/2014/main" id="{D89F70F3-6551-7497-9A15-CA910131354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7E9AFBBB-984F-4F56-B1AB-159AD8CBE472}" type="slidenum">
              <a:rPr lang="en-US" altLang="zh-CN" sz="1200">
                <a:solidFill>
                  <a:srgbClr val="B5A788"/>
                </a:solidFill>
              </a:rPr>
              <a:pPr/>
              <a:t>57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灯片编号占位符 3">
            <a:extLst>
              <a:ext uri="{FF2B5EF4-FFF2-40B4-BE49-F238E27FC236}">
                <a16:creationId xmlns:a16="http://schemas.microsoft.com/office/drawing/2014/main" id="{0625D1DC-6D92-E567-90F0-0AB3697B37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D42F0C0B-DF17-40F8-BD98-65C8E5E30052}" type="slidenum">
              <a:rPr lang="en-US" altLang="zh-CN" sz="1200">
                <a:solidFill>
                  <a:srgbClr val="B5A788"/>
                </a:solidFill>
              </a:rPr>
              <a:pPr/>
              <a:t>58</a:t>
            </a:fld>
            <a:endParaRPr lang="en-US" altLang="zh-CN" sz="1200">
              <a:solidFill>
                <a:srgbClr val="B5A788"/>
              </a:solidFill>
            </a:endParaRPr>
          </a:p>
        </p:txBody>
      </p:sp>
      <p:grpSp>
        <p:nvGrpSpPr>
          <p:cNvPr id="69634" name="Group 6">
            <a:extLst>
              <a:ext uri="{FF2B5EF4-FFF2-40B4-BE49-F238E27FC236}">
                <a16:creationId xmlns:a16="http://schemas.microsoft.com/office/drawing/2014/main" id="{91AE3E5E-73D9-9980-D11B-2BC92488D9F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857375" y="1000125"/>
            <a:ext cx="6429375" cy="4951413"/>
            <a:chOff x="2177" y="2112"/>
            <a:chExt cx="8144" cy="5761"/>
          </a:xfrm>
        </p:grpSpPr>
        <p:sp>
          <p:nvSpPr>
            <p:cNvPr id="69635" name="AutoShape 7">
              <a:extLst>
                <a:ext uri="{FF2B5EF4-FFF2-40B4-BE49-F238E27FC236}">
                  <a16:creationId xmlns:a16="http://schemas.microsoft.com/office/drawing/2014/main" id="{53127FF6-2863-8EC3-57C0-F343280EEBF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77" y="2112"/>
              <a:ext cx="8144" cy="57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36" name="Oval 8">
              <a:extLst>
                <a:ext uri="{FF2B5EF4-FFF2-40B4-BE49-F238E27FC236}">
                  <a16:creationId xmlns:a16="http://schemas.microsoft.com/office/drawing/2014/main" id="{CF21E21D-CD50-D38C-38B5-344E07F90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8" y="2434"/>
              <a:ext cx="2275" cy="823"/>
            </a:xfrm>
            <a:prstGeom prst="ellipse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37" name="Oval 9">
              <a:extLst>
                <a:ext uri="{FF2B5EF4-FFF2-40B4-BE49-F238E27FC236}">
                  <a16:creationId xmlns:a16="http://schemas.microsoft.com/office/drawing/2014/main" id="{5DEAC42F-FD66-D1C4-3EAF-2792327819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8" y="2434"/>
              <a:ext cx="2275" cy="823"/>
            </a:xfrm>
            <a:prstGeom prst="ellips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38" name="Rectangle 10">
              <a:extLst>
                <a:ext uri="{FF2B5EF4-FFF2-40B4-BE49-F238E27FC236}">
                  <a16:creationId xmlns:a16="http://schemas.microsoft.com/office/drawing/2014/main" id="{61183ED9-DEE7-0280-7C91-1A6813A631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2737"/>
              <a:ext cx="10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上下文调查</a:t>
              </a:r>
              <a:endParaRPr lang="en-US" altLang="zh-CN"/>
            </a:p>
          </p:txBody>
        </p:sp>
        <p:sp>
          <p:nvSpPr>
            <p:cNvPr id="69639" name="Oval 11">
              <a:extLst>
                <a:ext uri="{FF2B5EF4-FFF2-40B4-BE49-F238E27FC236}">
                  <a16:creationId xmlns:a16="http://schemas.microsoft.com/office/drawing/2014/main" id="{0034906F-1EFA-D556-44CB-53B6D3FF4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8" y="3837"/>
              <a:ext cx="2275" cy="823"/>
            </a:xfrm>
            <a:prstGeom prst="ellipse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40" name="Oval 12">
              <a:extLst>
                <a:ext uri="{FF2B5EF4-FFF2-40B4-BE49-F238E27FC236}">
                  <a16:creationId xmlns:a16="http://schemas.microsoft.com/office/drawing/2014/main" id="{B3F8F190-63EB-38A4-3BCA-C2D993800E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8" y="3837"/>
              <a:ext cx="2275" cy="823"/>
            </a:xfrm>
            <a:prstGeom prst="ellips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41" name="Rectangle 13">
              <a:extLst>
                <a:ext uri="{FF2B5EF4-FFF2-40B4-BE49-F238E27FC236}">
                  <a16:creationId xmlns:a16="http://schemas.microsoft.com/office/drawing/2014/main" id="{ABBE9A9C-DADC-6934-9C34-8CDF52C21F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7" y="4140"/>
              <a:ext cx="12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建立交互需求</a:t>
              </a:r>
              <a:endParaRPr lang="en-US" altLang="zh-CN"/>
            </a:p>
          </p:txBody>
        </p:sp>
        <p:sp>
          <p:nvSpPr>
            <p:cNvPr id="69642" name="Line 14">
              <a:extLst>
                <a:ext uri="{FF2B5EF4-FFF2-40B4-BE49-F238E27FC236}">
                  <a16:creationId xmlns:a16="http://schemas.microsoft.com/office/drawing/2014/main" id="{48305E8F-4552-6732-0AD5-8F1B0BAE3A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41" y="3257"/>
              <a:ext cx="1" cy="428"/>
            </a:xfrm>
            <a:prstGeom prst="lin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43" name="Freeform 15">
              <a:extLst>
                <a:ext uri="{FF2B5EF4-FFF2-40B4-BE49-F238E27FC236}">
                  <a16:creationId xmlns:a16="http://schemas.microsoft.com/office/drawing/2014/main" id="{1E3B83D0-4FF8-3983-C5E3-CB9B76F3B6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6" y="3671"/>
              <a:ext cx="110" cy="166"/>
            </a:xfrm>
            <a:custGeom>
              <a:avLst/>
              <a:gdLst>
                <a:gd name="T0" fmla="*/ 110 w 110"/>
                <a:gd name="T1" fmla="*/ 0 h 166"/>
                <a:gd name="T2" fmla="*/ 55 w 110"/>
                <a:gd name="T3" fmla="*/ 166 h 166"/>
                <a:gd name="T4" fmla="*/ 0 w 110"/>
                <a:gd name="T5" fmla="*/ 0 h 166"/>
                <a:gd name="T6" fmla="*/ 110 w 110"/>
                <a:gd name="T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66">
                  <a:moveTo>
                    <a:pt x="110" y="0"/>
                  </a:moveTo>
                  <a:lnTo>
                    <a:pt x="55" y="166"/>
                  </a:lnTo>
                  <a:lnTo>
                    <a:pt x="0" y="0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44" name="Rectangle 16">
              <a:extLst>
                <a:ext uri="{FF2B5EF4-FFF2-40B4-BE49-F238E27FC236}">
                  <a16:creationId xmlns:a16="http://schemas.microsoft.com/office/drawing/2014/main" id="{5D7B4E40-152E-04B3-8F8F-846E2854D1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88" y="3413"/>
              <a:ext cx="4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用户</a:t>
              </a:r>
              <a:endParaRPr lang="en-US" altLang="zh-CN"/>
            </a:p>
          </p:txBody>
        </p:sp>
        <p:sp>
          <p:nvSpPr>
            <p:cNvPr id="69645" name="Rectangle 17">
              <a:extLst>
                <a:ext uri="{FF2B5EF4-FFF2-40B4-BE49-F238E27FC236}">
                  <a16:creationId xmlns:a16="http://schemas.microsoft.com/office/drawing/2014/main" id="{B186113D-F7F5-2054-2A03-7C5CED30F6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8" y="3413"/>
              <a:ext cx="2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、</a:t>
              </a:r>
              <a:endParaRPr lang="en-US" altLang="zh-CN"/>
            </a:p>
          </p:txBody>
        </p:sp>
        <p:sp>
          <p:nvSpPr>
            <p:cNvPr id="69646" name="Rectangle 18">
              <a:extLst>
                <a:ext uri="{FF2B5EF4-FFF2-40B4-BE49-F238E27FC236}">
                  <a16:creationId xmlns:a16="http://schemas.microsoft.com/office/drawing/2014/main" id="{48275233-99F9-3983-1445-FE85855094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" y="3413"/>
              <a:ext cx="16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任务和环境的数据</a:t>
              </a:r>
              <a:endParaRPr lang="en-US" altLang="zh-CN"/>
            </a:p>
          </p:txBody>
        </p:sp>
        <p:sp>
          <p:nvSpPr>
            <p:cNvPr id="69647" name="Rectangle 19">
              <a:extLst>
                <a:ext uri="{FF2B5EF4-FFF2-40B4-BE49-F238E27FC236}">
                  <a16:creationId xmlns:a16="http://schemas.microsoft.com/office/drawing/2014/main" id="{5D083358-E93B-D8EA-F87F-CA93C59726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4" y="2144"/>
              <a:ext cx="2516" cy="164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48" name="Rectangle 20">
              <a:extLst>
                <a:ext uri="{FF2B5EF4-FFF2-40B4-BE49-F238E27FC236}">
                  <a16:creationId xmlns:a16="http://schemas.microsoft.com/office/drawing/2014/main" id="{EBD5C2FF-56F5-3AE3-F559-6F861C8F5F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4" y="2144"/>
              <a:ext cx="2516" cy="1645"/>
            </a:xfrm>
            <a:prstGeom prst="rect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49" name="Rectangle 21">
              <a:extLst>
                <a:ext uri="{FF2B5EF4-FFF2-40B4-BE49-F238E27FC236}">
                  <a16:creationId xmlns:a16="http://schemas.microsoft.com/office/drawing/2014/main" id="{1869413E-F799-A71F-1CB2-36703D1B16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1" y="2194"/>
              <a:ext cx="18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建立任务的情节描述</a:t>
              </a:r>
              <a:endParaRPr lang="en-US" altLang="zh-CN"/>
            </a:p>
          </p:txBody>
        </p:sp>
        <p:sp>
          <p:nvSpPr>
            <p:cNvPr id="69650" name="Rectangle 22">
              <a:extLst>
                <a:ext uri="{FF2B5EF4-FFF2-40B4-BE49-F238E27FC236}">
                  <a16:creationId xmlns:a16="http://schemas.microsoft.com/office/drawing/2014/main" id="{5DF94B24-23A3-6EED-8989-56C4DC5839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1" y="2450"/>
              <a:ext cx="8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分析问题</a:t>
              </a:r>
              <a:endParaRPr lang="en-US" altLang="zh-CN"/>
            </a:p>
          </p:txBody>
        </p:sp>
        <p:sp>
          <p:nvSpPr>
            <p:cNvPr id="69651" name="Rectangle 23">
              <a:extLst>
                <a:ext uri="{FF2B5EF4-FFF2-40B4-BE49-F238E27FC236}">
                  <a16:creationId xmlns:a16="http://schemas.microsoft.com/office/drawing/2014/main" id="{F9C24A22-5B6A-C54D-1D28-9D3FA01E20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61" y="2450"/>
              <a:ext cx="2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、</a:t>
              </a:r>
              <a:endParaRPr lang="en-US" altLang="zh-CN"/>
            </a:p>
          </p:txBody>
        </p:sp>
        <p:sp>
          <p:nvSpPr>
            <p:cNvPr id="69652" name="Rectangle 24">
              <a:extLst>
                <a:ext uri="{FF2B5EF4-FFF2-40B4-BE49-F238E27FC236}">
                  <a16:creationId xmlns:a16="http://schemas.microsoft.com/office/drawing/2014/main" id="{088B004F-CC83-589B-DBB9-1CE2A8EA41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65" y="2450"/>
              <a:ext cx="8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作出假定</a:t>
              </a:r>
              <a:endParaRPr lang="en-US" altLang="zh-CN"/>
            </a:p>
          </p:txBody>
        </p:sp>
        <p:sp>
          <p:nvSpPr>
            <p:cNvPr id="69653" name="Rectangle 25">
              <a:extLst>
                <a:ext uri="{FF2B5EF4-FFF2-40B4-BE49-F238E27FC236}">
                  <a16:creationId xmlns:a16="http://schemas.microsoft.com/office/drawing/2014/main" id="{16E11116-A65B-1E0A-474D-F80A5DDFB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5" y="2450"/>
              <a:ext cx="2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，</a:t>
              </a:r>
              <a:endParaRPr lang="en-US" altLang="zh-CN"/>
            </a:p>
          </p:txBody>
        </p:sp>
        <p:sp>
          <p:nvSpPr>
            <p:cNvPr id="69654" name="Rectangle 26">
              <a:extLst>
                <a:ext uri="{FF2B5EF4-FFF2-40B4-BE49-F238E27FC236}">
                  <a16:creationId xmlns:a16="http://schemas.microsoft.com/office/drawing/2014/main" id="{9675864B-B6A0-1205-11EC-D9585D2FE9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0" y="2450"/>
              <a:ext cx="2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提</a:t>
              </a:r>
              <a:endParaRPr lang="en-US" altLang="zh-CN"/>
            </a:p>
          </p:txBody>
        </p:sp>
        <p:sp>
          <p:nvSpPr>
            <p:cNvPr id="69655" name="Rectangle 27">
              <a:extLst>
                <a:ext uri="{FF2B5EF4-FFF2-40B4-BE49-F238E27FC236}">
                  <a16:creationId xmlns:a16="http://schemas.microsoft.com/office/drawing/2014/main" id="{8CB01E8A-7258-D137-8242-E3806D6F4B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1" y="2716"/>
              <a:ext cx="10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出解决方案</a:t>
              </a:r>
              <a:endParaRPr lang="en-US" altLang="zh-CN"/>
            </a:p>
          </p:txBody>
        </p:sp>
        <p:sp>
          <p:nvSpPr>
            <p:cNvPr id="69656" name="Rectangle 28">
              <a:extLst>
                <a:ext uri="{FF2B5EF4-FFF2-40B4-BE49-F238E27FC236}">
                  <a16:creationId xmlns:a16="http://schemas.microsoft.com/office/drawing/2014/main" id="{F4FA1DC7-0308-9449-A7E9-FD3C1ADD3F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1" y="2983"/>
              <a:ext cx="20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描述新系统的使用情节</a:t>
              </a:r>
              <a:endParaRPr lang="en-US" altLang="zh-CN"/>
            </a:p>
          </p:txBody>
        </p:sp>
        <p:sp>
          <p:nvSpPr>
            <p:cNvPr id="69657" name="Rectangle 29">
              <a:extLst>
                <a:ext uri="{FF2B5EF4-FFF2-40B4-BE49-F238E27FC236}">
                  <a16:creationId xmlns:a16="http://schemas.microsoft.com/office/drawing/2014/main" id="{942F9086-F42F-631E-6DB2-0329E64D88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1" y="3249"/>
              <a:ext cx="14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抽象为具体用例</a:t>
              </a:r>
              <a:endParaRPr lang="en-US" altLang="zh-CN"/>
            </a:p>
          </p:txBody>
        </p:sp>
        <p:sp>
          <p:nvSpPr>
            <p:cNvPr id="69658" name="Rectangle 30">
              <a:extLst>
                <a:ext uri="{FF2B5EF4-FFF2-40B4-BE49-F238E27FC236}">
                  <a16:creationId xmlns:a16="http://schemas.microsoft.com/office/drawing/2014/main" id="{CE0BE75B-1E4D-1BA7-83A5-CA201F66E0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1" y="3525"/>
              <a:ext cx="20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进一步抽象为基本用例</a:t>
              </a:r>
              <a:endParaRPr lang="en-US" altLang="zh-CN"/>
            </a:p>
          </p:txBody>
        </p:sp>
        <p:sp>
          <p:nvSpPr>
            <p:cNvPr id="69659" name="Line 31">
              <a:extLst>
                <a:ext uri="{FF2B5EF4-FFF2-40B4-BE49-F238E27FC236}">
                  <a16:creationId xmlns:a16="http://schemas.microsoft.com/office/drawing/2014/main" id="{32EFB373-B75E-BA3D-B8B7-13E28B4776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903" y="2870"/>
              <a:ext cx="871" cy="1386"/>
            </a:xfrm>
            <a:prstGeom prst="lin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60" name="Oval 32">
              <a:extLst>
                <a:ext uri="{FF2B5EF4-FFF2-40B4-BE49-F238E27FC236}">
                  <a16:creationId xmlns:a16="http://schemas.microsoft.com/office/drawing/2014/main" id="{3AFCEE8F-E9D8-AB89-FBAE-D22D804078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8" y="5240"/>
              <a:ext cx="2275" cy="823"/>
            </a:xfrm>
            <a:prstGeom prst="ellipse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61" name="Oval 33">
              <a:extLst>
                <a:ext uri="{FF2B5EF4-FFF2-40B4-BE49-F238E27FC236}">
                  <a16:creationId xmlns:a16="http://schemas.microsoft.com/office/drawing/2014/main" id="{747962F9-0679-6D18-4F34-8C06CC791A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8" y="5240"/>
              <a:ext cx="2275" cy="823"/>
            </a:xfrm>
            <a:prstGeom prst="ellips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62" name="Rectangle 34">
              <a:extLst>
                <a:ext uri="{FF2B5EF4-FFF2-40B4-BE49-F238E27FC236}">
                  <a16:creationId xmlns:a16="http://schemas.microsoft.com/office/drawing/2014/main" id="{F13D39D7-A4C2-A599-E421-55ED571E49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52" y="5543"/>
              <a:ext cx="8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交互设计</a:t>
              </a:r>
              <a:endParaRPr lang="en-US" altLang="zh-CN"/>
            </a:p>
          </p:txBody>
        </p:sp>
        <p:sp>
          <p:nvSpPr>
            <p:cNvPr id="69663" name="Line 35">
              <a:extLst>
                <a:ext uri="{FF2B5EF4-FFF2-40B4-BE49-F238E27FC236}">
                  <a16:creationId xmlns:a16="http://schemas.microsoft.com/office/drawing/2014/main" id="{8197763A-9EDF-B408-8447-7ACCD7F092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41" y="4660"/>
              <a:ext cx="1" cy="428"/>
            </a:xfrm>
            <a:prstGeom prst="lin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64" name="Freeform 36">
              <a:extLst>
                <a:ext uri="{FF2B5EF4-FFF2-40B4-BE49-F238E27FC236}">
                  <a16:creationId xmlns:a16="http://schemas.microsoft.com/office/drawing/2014/main" id="{61765A8B-CAD9-B8AF-D915-604C8BEDCF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6" y="5074"/>
              <a:ext cx="110" cy="167"/>
            </a:xfrm>
            <a:custGeom>
              <a:avLst/>
              <a:gdLst>
                <a:gd name="T0" fmla="*/ 110 w 110"/>
                <a:gd name="T1" fmla="*/ 0 h 167"/>
                <a:gd name="T2" fmla="*/ 55 w 110"/>
                <a:gd name="T3" fmla="*/ 167 h 167"/>
                <a:gd name="T4" fmla="*/ 0 w 110"/>
                <a:gd name="T5" fmla="*/ 0 h 167"/>
                <a:gd name="T6" fmla="*/ 110 w 110"/>
                <a:gd name="T7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67">
                  <a:moveTo>
                    <a:pt x="110" y="0"/>
                  </a:moveTo>
                  <a:lnTo>
                    <a:pt x="55" y="167"/>
                  </a:lnTo>
                  <a:lnTo>
                    <a:pt x="0" y="0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65" name="Rectangle 37">
              <a:extLst>
                <a:ext uri="{FF2B5EF4-FFF2-40B4-BE49-F238E27FC236}">
                  <a16:creationId xmlns:a16="http://schemas.microsoft.com/office/drawing/2014/main" id="{26713890-F9E3-D137-86A9-262E4C980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88" y="4816"/>
              <a:ext cx="8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需求描述</a:t>
              </a:r>
              <a:endParaRPr lang="en-US" altLang="zh-CN"/>
            </a:p>
          </p:txBody>
        </p:sp>
        <p:sp>
          <p:nvSpPr>
            <p:cNvPr id="69666" name="Rectangle 38">
              <a:extLst>
                <a:ext uri="{FF2B5EF4-FFF2-40B4-BE49-F238E27FC236}">
                  <a16:creationId xmlns:a16="http://schemas.microsoft.com/office/drawing/2014/main" id="{AAC9832E-963E-CFCB-FF04-46BDDD3000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4816"/>
              <a:ext cx="2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（</a:t>
              </a:r>
              <a:endParaRPr lang="en-US" altLang="zh-CN"/>
            </a:p>
          </p:txBody>
        </p:sp>
        <p:sp>
          <p:nvSpPr>
            <p:cNvPr id="69667" name="Rectangle 39">
              <a:extLst>
                <a:ext uri="{FF2B5EF4-FFF2-40B4-BE49-F238E27FC236}">
                  <a16:creationId xmlns:a16="http://schemas.microsoft.com/office/drawing/2014/main" id="{3B6B70EA-A66F-E4EE-8873-F87EF1B41E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2" y="4816"/>
              <a:ext cx="10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基本用例等</a:t>
              </a:r>
              <a:endParaRPr lang="en-US" altLang="zh-CN"/>
            </a:p>
          </p:txBody>
        </p:sp>
        <p:sp>
          <p:nvSpPr>
            <p:cNvPr id="69668" name="Rectangle 40">
              <a:extLst>
                <a:ext uri="{FF2B5EF4-FFF2-40B4-BE49-F238E27FC236}">
                  <a16:creationId xmlns:a16="http://schemas.microsoft.com/office/drawing/2014/main" id="{51366D83-A614-8B14-7DA5-235BE5EAC4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37" y="4816"/>
              <a:ext cx="2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）</a:t>
              </a:r>
              <a:endParaRPr lang="en-US" altLang="zh-CN"/>
            </a:p>
          </p:txBody>
        </p:sp>
        <p:sp>
          <p:nvSpPr>
            <p:cNvPr id="69669" name="Oval 41">
              <a:extLst>
                <a:ext uri="{FF2B5EF4-FFF2-40B4-BE49-F238E27FC236}">
                  <a16:creationId xmlns:a16="http://schemas.microsoft.com/office/drawing/2014/main" id="{C340E6E6-8CA5-1678-4D0C-879EE4E971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8" y="6644"/>
              <a:ext cx="2275" cy="822"/>
            </a:xfrm>
            <a:prstGeom prst="ellipse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70" name="Oval 42">
              <a:extLst>
                <a:ext uri="{FF2B5EF4-FFF2-40B4-BE49-F238E27FC236}">
                  <a16:creationId xmlns:a16="http://schemas.microsoft.com/office/drawing/2014/main" id="{BEB7BB22-D196-133D-BD62-253F18C375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8" y="6644"/>
              <a:ext cx="2275" cy="822"/>
            </a:xfrm>
            <a:prstGeom prst="ellips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71" name="Rectangle 43">
              <a:extLst>
                <a:ext uri="{FF2B5EF4-FFF2-40B4-BE49-F238E27FC236}">
                  <a16:creationId xmlns:a16="http://schemas.microsoft.com/office/drawing/2014/main" id="{F0C0BBF7-301A-45F4-0DD8-438F5D4938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7" y="6946"/>
              <a:ext cx="12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系统需求分析</a:t>
              </a:r>
              <a:endParaRPr lang="en-US" altLang="zh-CN"/>
            </a:p>
          </p:txBody>
        </p:sp>
        <p:sp>
          <p:nvSpPr>
            <p:cNvPr id="69672" name="Rectangle 44">
              <a:extLst>
                <a:ext uri="{FF2B5EF4-FFF2-40B4-BE49-F238E27FC236}">
                  <a16:creationId xmlns:a16="http://schemas.microsoft.com/office/drawing/2014/main" id="{9653821D-81E1-E799-2808-1699A97DD4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0" y="6075"/>
              <a:ext cx="16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用户界面设计描述</a:t>
              </a:r>
              <a:endParaRPr lang="en-US" altLang="zh-CN"/>
            </a:p>
          </p:txBody>
        </p:sp>
        <p:sp>
          <p:nvSpPr>
            <p:cNvPr id="69673" name="Rectangle 45">
              <a:extLst>
                <a:ext uri="{FF2B5EF4-FFF2-40B4-BE49-F238E27FC236}">
                  <a16:creationId xmlns:a16="http://schemas.microsoft.com/office/drawing/2014/main" id="{3A7F0DA8-7460-BE85-540A-477D2D4F9E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22" y="4321"/>
              <a:ext cx="1403" cy="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74" name="Rectangle 46">
              <a:extLst>
                <a:ext uri="{FF2B5EF4-FFF2-40B4-BE49-F238E27FC236}">
                  <a16:creationId xmlns:a16="http://schemas.microsoft.com/office/drawing/2014/main" id="{723FCEDD-4397-234E-8A4F-8E39C55B3B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22" y="4321"/>
              <a:ext cx="1403" cy="1113"/>
            </a:xfrm>
            <a:prstGeom prst="rect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75" name="Rectangle 47">
              <a:extLst>
                <a:ext uri="{FF2B5EF4-FFF2-40B4-BE49-F238E27FC236}">
                  <a16:creationId xmlns:a16="http://schemas.microsoft.com/office/drawing/2014/main" id="{828A796A-7CF6-27F5-9CC2-AA4A26E64F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8" y="4498"/>
              <a:ext cx="8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概念设计</a:t>
              </a:r>
              <a:endParaRPr lang="en-US" altLang="zh-CN"/>
            </a:p>
          </p:txBody>
        </p:sp>
        <p:sp>
          <p:nvSpPr>
            <p:cNvPr id="69676" name="Rectangle 48">
              <a:extLst>
                <a:ext uri="{FF2B5EF4-FFF2-40B4-BE49-F238E27FC236}">
                  <a16:creationId xmlns:a16="http://schemas.microsoft.com/office/drawing/2014/main" id="{8FBADD5D-CE03-D70D-933D-3E07914B41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8" y="4775"/>
              <a:ext cx="8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物理设计</a:t>
              </a:r>
              <a:endParaRPr lang="en-US" altLang="zh-CN"/>
            </a:p>
          </p:txBody>
        </p:sp>
        <p:sp>
          <p:nvSpPr>
            <p:cNvPr id="69677" name="Rectangle 49">
              <a:extLst>
                <a:ext uri="{FF2B5EF4-FFF2-40B4-BE49-F238E27FC236}">
                  <a16:creationId xmlns:a16="http://schemas.microsoft.com/office/drawing/2014/main" id="{C1C5F355-E17A-D8DA-283A-6FD4B83D7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8" y="5041"/>
              <a:ext cx="8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原型设计</a:t>
              </a:r>
              <a:endParaRPr lang="en-US" altLang="zh-CN"/>
            </a:p>
          </p:txBody>
        </p:sp>
        <p:sp>
          <p:nvSpPr>
            <p:cNvPr id="69678" name="Line 50">
              <a:extLst>
                <a:ext uri="{FF2B5EF4-FFF2-40B4-BE49-F238E27FC236}">
                  <a16:creationId xmlns:a16="http://schemas.microsoft.com/office/drawing/2014/main" id="{860A2DC6-2AE0-A648-16BC-F6C30FC411A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903" y="4902"/>
              <a:ext cx="919" cy="725"/>
            </a:xfrm>
            <a:prstGeom prst="lin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79" name="Rectangle 51">
              <a:extLst>
                <a:ext uri="{FF2B5EF4-FFF2-40B4-BE49-F238E27FC236}">
                  <a16:creationId xmlns:a16="http://schemas.microsoft.com/office/drawing/2014/main" id="{A023822D-E3BB-BF27-CB04-300A60EBE2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22" y="6111"/>
              <a:ext cx="2081" cy="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80" name="Rectangle 52">
              <a:extLst>
                <a:ext uri="{FF2B5EF4-FFF2-40B4-BE49-F238E27FC236}">
                  <a16:creationId xmlns:a16="http://schemas.microsoft.com/office/drawing/2014/main" id="{187E3D71-995B-9DEA-38F5-8795768BD7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22" y="6111"/>
              <a:ext cx="2081" cy="1113"/>
            </a:xfrm>
            <a:prstGeom prst="rect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81" name="Rectangle 53">
              <a:extLst>
                <a:ext uri="{FF2B5EF4-FFF2-40B4-BE49-F238E27FC236}">
                  <a16:creationId xmlns:a16="http://schemas.microsoft.com/office/drawing/2014/main" id="{0F294088-35EE-C7AE-6AA7-0D468848B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92" y="6291"/>
              <a:ext cx="14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用例分析与建模</a:t>
              </a:r>
              <a:endParaRPr lang="en-US" altLang="zh-CN"/>
            </a:p>
          </p:txBody>
        </p:sp>
        <p:sp>
          <p:nvSpPr>
            <p:cNvPr id="69682" name="Rectangle 54">
              <a:extLst>
                <a:ext uri="{FF2B5EF4-FFF2-40B4-BE49-F238E27FC236}">
                  <a16:creationId xmlns:a16="http://schemas.microsoft.com/office/drawing/2014/main" id="{E4747349-D709-158C-51FE-F4FF13FE2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92" y="6557"/>
              <a:ext cx="14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对象分析与建模</a:t>
              </a:r>
              <a:endParaRPr lang="en-US" altLang="zh-CN"/>
            </a:p>
          </p:txBody>
        </p:sp>
        <p:sp>
          <p:nvSpPr>
            <p:cNvPr id="69683" name="Rectangle 55">
              <a:extLst>
                <a:ext uri="{FF2B5EF4-FFF2-40B4-BE49-F238E27FC236}">
                  <a16:creationId xmlns:a16="http://schemas.microsoft.com/office/drawing/2014/main" id="{3C65351C-60E4-7B7A-2C96-A1542B3BA6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92" y="6833"/>
              <a:ext cx="4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等等</a:t>
              </a:r>
              <a:endParaRPr lang="en-US" altLang="zh-CN"/>
            </a:p>
          </p:txBody>
        </p:sp>
        <p:sp>
          <p:nvSpPr>
            <p:cNvPr id="69684" name="Line 56">
              <a:extLst>
                <a:ext uri="{FF2B5EF4-FFF2-40B4-BE49-F238E27FC236}">
                  <a16:creationId xmlns:a16="http://schemas.microsoft.com/office/drawing/2014/main" id="{B700C03A-CC3F-81D3-9083-291D5FE3C0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903" y="6644"/>
              <a:ext cx="919" cy="387"/>
            </a:xfrm>
            <a:prstGeom prst="lin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85" name="Oval 57">
              <a:extLst>
                <a:ext uri="{FF2B5EF4-FFF2-40B4-BE49-F238E27FC236}">
                  <a16:creationId xmlns:a16="http://schemas.microsoft.com/office/drawing/2014/main" id="{DEE1FF0E-3FC8-BB93-A2E1-6A3AB2CD1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8" y="3934"/>
              <a:ext cx="1112" cy="629"/>
            </a:xfrm>
            <a:prstGeom prst="ellipse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86" name="Oval 58">
              <a:extLst>
                <a:ext uri="{FF2B5EF4-FFF2-40B4-BE49-F238E27FC236}">
                  <a16:creationId xmlns:a16="http://schemas.microsoft.com/office/drawing/2014/main" id="{F3780BA5-2F1C-66D1-F2D3-9F61BD14BC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8" y="3934"/>
              <a:ext cx="1112" cy="629"/>
            </a:xfrm>
            <a:prstGeom prst="ellips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87" name="Rectangle 59">
              <a:extLst>
                <a:ext uri="{FF2B5EF4-FFF2-40B4-BE49-F238E27FC236}">
                  <a16:creationId xmlns:a16="http://schemas.microsoft.com/office/drawing/2014/main" id="{535CCF9A-7780-DF9A-7C62-8B587DAD5E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4" y="4140"/>
              <a:ext cx="4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评估</a:t>
              </a:r>
              <a:endParaRPr lang="en-US" altLang="zh-CN"/>
            </a:p>
          </p:txBody>
        </p:sp>
        <p:sp>
          <p:nvSpPr>
            <p:cNvPr id="69688" name="Freeform 60">
              <a:extLst>
                <a:ext uri="{FF2B5EF4-FFF2-40B4-BE49-F238E27FC236}">
                  <a16:creationId xmlns:a16="http://schemas.microsoft.com/office/drawing/2014/main" id="{45CC8617-E7E4-BDB4-5D32-3F0DF2A17B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" y="4714"/>
              <a:ext cx="1539" cy="945"/>
            </a:xfrm>
            <a:custGeom>
              <a:avLst/>
              <a:gdLst>
                <a:gd name="T0" fmla="*/ 1539 w 1539"/>
                <a:gd name="T1" fmla="*/ 945 h 945"/>
                <a:gd name="T2" fmla="*/ 0 w 1539"/>
                <a:gd name="T3" fmla="*/ 0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39" h="945">
                  <a:moveTo>
                    <a:pt x="1539" y="945"/>
                  </a:moveTo>
                  <a:cubicBezTo>
                    <a:pt x="764" y="945"/>
                    <a:pt x="106" y="542"/>
                    <a:pt x="0" y="0"/>
                  </a:cubicBezTo>
                </a:path>
              </a:pathLst>
            </a:cu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89" name="Freeform 61">
              <a:extLst>
                <a:ext uri="{FF2B5EF4-FFF2-40B4-BE49-F238E27FC236}">
                  <a16:creationId xmlns:a16="http://schemas.microsoft.com/office/drawing/2014/main" id="{CE2D156A-87F1-9B87-1CEE-BB1D584B9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35" y="4562"/>
              <a:ext cx="110" cy="171"/>
            </a:xfrm>
            <a:custGeom>
              <a:avLst/>
              <a:gdLst>
                <a:gd name="T0" fmla="*/ 0 w 110"/>
                <a:gd name="T1" fmla="*/ 171 h 171"/>
                <a:gd name="T2" fmla="*/ 39 w 110"/>
                <a:gd name="T3" fmla="*/ 0 h 171"/>
                <a:gd name="T4" fmla="*/ 110 w 110"/>
                <a:gd name="T5" fmla="*/ 160 h 171"/>
                <a:gd name="T6" fmla="*/ 0 w 110"/>
                <a:gd name="T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71">
                  <a:moveTo>
                    <a:pt x="0" y="171"/>
                  </a:moveTo>
                  <a:lnTo>
                    <a:pt x="39" y="0"/>
                  </a:lnTo>
                  <a:lnTo>
                    <a:pt x="110" y="160"/>
                  </a:lnTo>
                  <a:lnTo>
                    <a:pt x="0" y="1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90" name="Freeform 62">
              <a:extLst>
                <a:ext uri="{FF2B5EF4-FFF2-40B4-BE49-F238E27FC236}">
                  <a16:creationId xmlns:a16="http://schemas.microsoft.com/office/drawing/2014/main" id="{CA23C58D-023E-4461-7791-9363CEB5AC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8" y="2845"/>
              <a:ext cx="1403" cy="1091"/>
            </a:xfrm>
            <a:custGeom>
              <a:avLst/>
              <a:gdLst>
                <a:gd name="T0" fmla="*/ 1403 w 1403"/>
                <a:gd name="T1" fmla="*/ 0 h 1091"/>
                <a:gd name="T2" fmla="*/ 0 w 1403"/>
                <a:gd name="T3" fmla="*/ 1091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3" h="1091">
                  <a:moveTo>
                    <a:pt x="1403" y="0"/>
                  </a:moveTo>
                  <a:cubicBezTo>
                    <a:pt x="607" y="55"/>
                    <a:pt x="0" y="527"/>
                    <a:pt x="0" y="1091"/>
                  </a:cubicBezTo>
                </a:path>
              </a:pathLst>
            </a:cu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91" name="Freeform 63">
              <a:extLst>
                <a:ext uri="{FF2B5EF4-FFF2-40B4-BE49-F238E27FC236}">
                  <a16:creationId xmlns:a16="http://schemas.microsoft.com/office/drawing/2014/main" id="{931F2F14-8833-0ECD-8FB4-3AE117792E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5" y="2790"/>
              <a:ext cx="168" cy="111"/>
            </a:xfrm>
            <a:custGeom>
              <a:avLst/>
              <a:gdLst>
                <a:gd name="T0" fmla="*/ 4 w 168"/>
                <a:gd name="T1" fmla="*/ 111 h 111"/>
                <a:gd name="T2" fmla="*/ 168 w 168"/>
                <a:gd name="T3" fmla="*/ 50 h 111"/>
                <a:gd name="T4" fmla="*/ 0 w 168"/>
                <a:gd name="T5" fmla="*/ 0 h 111"/>
                <a:gd name="T6" fmla="*/ 4 w 168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8" h="111">
                  <a:moveTo>
                    <a:pt x="4" y="111"/>
                  </a:moveTo>
                  <a:lnTo>
                    <a:pt x="168" y="50"/>
                  </a:lnTo>
                  <a:lnTo>
                    <a:pt x="0" y="0"/>
                  </a:lnTo>
                  <a:lnTo>
                    <a:pt x="4" y="1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92" name="Line 64">
              <a:extLst>
                <a:ext uri="{FF2B5EF4-FFF2-40B4-BE49-F238E27FC236}">
                  <a16:creationId xmlns:a16="http://schemas.microsoft.com/office/drawing/2014/main" id="{FFAE9A25-0F68-035B-7657-2C80CA5CB6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60" y="4242"/>
              <a:ext cx="816" cy="1"/>
            </a:xfrm>
            <a:prstGeom prst="lin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93" name="Freeform 65">
              <a:extLst>
                <a:ext uri="{FF2B5EF4-FFF2-40B4-BE49-F238E27FC236}">
                  <a16:creationId xmlns:a16="http://schemas.microsoft.com/office/drawing/2014/main" id="{DEA8B2DA-1FBA-E5CE-1914-6F59A14C05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2" y="4187"/>
              <a:ext cx="166" cy="110"/>
            </a:xfrm>
            <a:custGeom>
              <a:avLst/>
              <a:gdLst>
                <a:gd name="T0" fmla="*/ 0 w 166"/>
                <a:gd name="T1" fmla="*/ 0 h 110"/>
                <a:gd name="T2" fmla="*/ 166 w 166"/>
                <a:gd name="T3" fmla="*/ 55 h 110"/>
                <a:gd name="T4" fmla="*/ 0 w 166"/>
                <a:gd name="T5" fmla="*/ 110 h 110"/>
                <a:gd name="T6" fmla="*/ 0 w 166"/>
                <a:gd name="T7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110">
                  <a:moveTo>
                    <a:pt x="0" y="0"/>
                  </a:moveTo>
                  <a:lnTo>
                    <a:pt x="166" y="55"/>
                  </a:lnTo>
                  <a:lnTo>
                    <a:pt x="0" y="1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94" name="Oval 66">
              <a:extLst>
                <a:ext uri="{FF2B5EF4-FFF2-40B4-BE49-F238E27FC236}">
                  <a16:creationId xmlns:a16="http://schemas.microsoft.com/office/drawing/2014/main" id="{9389A09F-1BCA-DCD9-DC13-490BEA6025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9" y="6741"/>
              <a:ext cx="1742" cy="628"/>
            </a:xfrm>
            <a:prstGeom prst="ellipse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95" name="Oval 67">
              <a:extLst>
                <a:ext uri="{FF2B5EF4-FFF2-40B4-BE49-F238E27FC236}">
                  <a16:creationId xmlns:a16="http://schemas.microsoft.com/office/drawing/2014/main" id="{E30F6CA1-4744-1520-4731-700B818B6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9" y="6741"/>
              <a:ext cx="1742" cy="628"/>
            </a:xfrm>
            <a:prstGeom prst="ellips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96" name="Rectangle 68">
              <a:extLst>
                <a:ext uri="{FF2B5EF4-FFF2-40B4-BE49-F238E27FC236}">
                  <a16:creationId xmlns:a16="http://schemas.microsoft.com/office/drawing/2014/main" id="{884C0B57-F1FC-73FA-ED6C-8ECEFD9E1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1" y="6946"/>
              <a:ext cx="14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系统设计与实现</a:t>
              </a:r>
              <a:endParaRPr lang="en-US" altLang="zh-CN"/>
            </a:p>
          </p:txBody>
        </p:sp>
        <p:sp>
          <p:nvSpPr>
            <p:cNvPr id="69697" name="Line 69">
              <a:extLst>
                <a:ext uri="{FF2B5EF4-FFF2-40B4-BE49-F238E27FC236}">
                  <a16:creationId xmlns:a16="http://schemas.microsoft.com/office/drawing/2014/main" id="{36BD35A9-2F96-133E-ACDA-C8F59A82900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03" y="7048"/>
              <a:ext cx="525" cy="1"/>
            </a:xfrm>
            <a:prstGeom prst="line">
              <a:avLst/>
            </a:prstGeom>
            <a:noFill/>
            <a:ln w="7620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98" name="Freeform 70">
              <a:extLst>
                <a:ext uri="{FF2B5EF4-FFF2-40B4-BE49-F238E27FC236}">
                  <a16:creationId xmlns:a16="http://schemas.microsoft.com/office/drawing/2014/main" id="{2B103C85-FB28-3EAD-6962-7E95BC4219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1" y="6992"/>
              <a:ext cx="166" cy="111"/>
            </a:xfrm>
            <a:custGeom>
              <a:avLst/>
              <a:gdLst>
                <a:gd name="T0" fmla="*/ 166 w 166"/>
                <a:gd name="T1" fmla="*/ 111 h 111"/>
                <a:gd name="T2" fmla="*/ 0 w 166"/>
                <a:gd name="T3" fmla="*/ 56 h 111"/>
                <a:gd name="T4" fmla="*/ 166 w 166"/>
                <a:gd name="T5" fmla="*/ 0 h 111"/>
                <a:gd name="T6" fmla="*/ 166 w 16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111">
                  <a:moveTo>
                    <a:pt x="166" y="111"/>
                  </a:moveTo>
                  <a:lnTo>
                    <a:pt x="0" y="56"/>
                  </a:lnTo>
                  <a:lnTo>
                    <a:pt x="166" y="0"/>
                  </a:lnTo>
                  <a:lnTo>
                    <a:pt x="166" y="1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699" name="Rectangle 71">
              <a:extLst>
                <a:ext uri="{FF2B5EF4-FFF2-40B4-BE49-F238E27FC236}">
                  <a16:creationId xmlns:a16="http://schemas.microsoft.com/office/drawing/2014/main" id="{D7C3C733-1ADC-348D-91AE-41D48AAC01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24" y="7294"/>
              <a:ext cx="12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具体用例描述</a:t>
              </a:r>
              <a:endParaRPr lang="en-US" altLang="zh-CN"/>
            </a:p>
          </p:txBody>
        </p:sp>
        <p:sp>
          <p:nvSpPr>
            <p:cNvPr id="69700" name="Rectangle 72">
              <a:extLst>
                <a:ext uri="{FF2B5EF4-FFF2-40B4-BE49-F238E27FC236}">
                  <a16:creationId xmlns:a16="http://schemas.microsoft.com/office/drawing/2014/main" id="{672794F4-3F1C-AD51-A919-C1CA080722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24" y="7561"/>
              <a:ext cx="801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1000">
                  <a:solidFill>
                    <a:srgbClr val="000000"/>
                  </a:solidFill>
                  <a:latin typeface="宋体" panose="02010600030101010101" pitchFamily="2" charset="-122"/>
                </a:rPr>
                <a:t>对象描述</a:t>
              </a:r>
              <a:endParaRPr lang="en-US" altLang="zh-CN"/>
            </a:p>
          </p:txBody>
        </p:sp>
        <p:cxnSp>
          <p:nvCxnSpPr>
            <p:cNvPr id="69701" name="AutoShape 73">
              <a:extLst>
                <a:ext uri="{FF2B5EF4-FFF2-40B4-BE49-F238E27FC236}">
                  <a16:creationId xmlns:a16="http://schemas.microsoft.com/office/drawing/2014/main" id="{B6A0AB54-F1DA-B128-34B6-E73518B345AD}"/>
                </a:ext>
              </a:extLst>
            </p:cNvPr>
            <p:cNvCxnSpPr>
              <a:cxnSpLocks noChangeShapeType="1"/>
              <a:stCxn id="69686" idx="3"/>
            </p:cNvCxnSpPr>
            <p:nvPr/>
          </p:nvCxnSpPr>
          <p:spPr bwMode="auto">
            <a:xfrm rot="16200000" flipH="1">
              <a:off x="2637" y="4545"/>
              <a:ext cx="2362" cy="2214"/>
            </a:xfrm>
            <a:prstGeom prst="curvedConnector3">
              <a:avLst>
                <a:gd name="adj1" fmla="val 54741"/>
              </a:avLst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D9B279-F367-00AA-A86B-F1852A2B3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课堂练习（小组自选题目）</a:t>
            </a:r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DC29926D-0657-AEDA-1BAF-4DA0B4D3909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358930" y="1452585"/>
          <a:ext cx="7499350" cy="511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0659" name="灯片编号占位符 3">
            <a:extLst>
              <a:ext uri="{FF2B5EF4-FFF2-40B4-BE49-F238E27FC236}">
                <a16:creationId xmlns:a16="http://schemas.microsoft.com/office/drawing/2014/main" id="{C5610534-C9CB-362E-1B6D-580C21A39D7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464550" y="6381750"/>
            <a:ext cx="457200" cy="476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DB5D4429-71D7-40E5-8C36-6DFEC211C0C5}" type="slidenum">
              <a:rPr lang="en-US" altLang="zh-CN" sz="1200">
                <a:solidFill>
                  <a:srgbClr val="B5A788"/>
                </a:solidFill>
              </a:rPr>
              <a:pPr/>
              <a:t>59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06" name="Rectangle 2">
            <a:extLst>
              <a:ext uri="{FF2B5EF4-FFF2-40B4-BE49-F238E27FC236}">
                <a16:creationId xmlns:a16="http://schemas.microsoft.com/office/drawing/2014/main" id="{2C898A6C-0F96-6FFB-8FBB-8371464AD9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41413" y="274638"/>
            <a:ext cx="7793037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sz="3200" dirty="0">
                <a:solidFill>
                  <a:schemeClr val="tx2">
                    <a:satMod val="130000"/>
                  </a:schemeClr>
                </a:solidFill>
              </a:rPr>
              <a:t>7.2 what</a:t>
            </a:r>
            <a:r>
              <a:rPr lang="zh-CN" altLang="en-US" sz="3200" dirty="0">
                <a:solidFill>
                  <a:schemeClr val="tx2">
                    <a:satMod val="130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2">
                    <a:satMod val="130000"/>
                  </a:schemeClr>
                </a:solidFill>
              </a:rPr>
              <a:t>how</a:t>
            </a:r>
            <a:r>
              <a:rPr lang="zh-CN" altLang="en-US" sz="3200" dirty="0">
                <a:solidFill>
                  <a:schemeClr val="tx2">
                    <a:satMod val="130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2">
                    <a:satMod val="130000"/>
                  </a:schemeClr>
                </a:solidFill>
              </a:rPr>
              <a:t>and why/7.2.1 </a:t>
            </a:r>
            <a:r>
              <a:rPr lang="zh-CN" altLang="en-US" sz="3200" dirty="0">
                <a:solidFill>
                  <a:schemeClr val="tx2">
                    <a:satMod val="130000"/>
                  </a:schemeClr>
                </a:solidFill>
              </a:rPr>
              <a:t>需求活动的目标</a:t>
            </a:r>
          </a:p>
        </p:txBody>
      </p:sp>
      <p:sp>
        <p:nvSpPr>
          <p:cNvPr id="354307" name="Rectangle 3">
            <a:extLst>
              <a:ext uri="{FF2B5EF4-FFF2-40B4-BE49-F238E27FC236}">
                <a16:creationId xmlns:a16="http://schemas.microsoft.com/office/drawing/2014/main" id="{B2538B70-70F5-E64F-C850-234DAA6362B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46188" y="1371600"/>
            <a:ext cx="7656512" cy="5410200"/>
          </a:xfrm>
        </p:spPr>
        <p:txBody>
          <a:bodyPr>
            <a:noAutofit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sz="2800" dirty="0"/>
              <a:t>需求活动：</a:t>
            </a:r>
            <a:r>
              <a:rPr lang="zh-CN" altLang="en-US" sz="2800" dirty="0">
                <a:solidFill>
                  <a:srgbClr val="C00000"/>
                </a:solidFill>
              </a:rPr>
              <a:t>识别需要并建立需求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sz="2400" dirty="0">
                <a:solidFill>
                  <a:srgbClr val="0070C0"/>
                </a:solidFill>
              </a:rPr>
              <a:t>识别需要：</a:t>
            </a:r>
            <a:r>
              <a:rPr lang="zh-CN" altLang="en-US" sz="2400" dirty="0"/>
              <a:t>发现所开发的系统</a:t>
            </a:r>
            <a:r>
              <a:rPr lang="zh-CN" altLang="en-US" sz="2400" dirty="0">
                <a:solidFill>
                  <a:srgbClr val="C00000"/>
                </a:solidFill>
              </a:rPr>
              <a:t>所需解决的问题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因此需要尽可能理解</a:t>
            </a:r>
            <a:r>
              <a:rPr lang="zh-CN" altLang="en-US" dirty="0">
                <a:solidFill>
                  <a:srgbClr val="0070C0"/>
                </a:solidFill>
              </a:rPr>
              <a:t>用户</a:t>
            </a:r>
            <a:r>
              <a:rPr lang="zh-CN" altLang="en-US" dirty="0"/>
              <a:t>、他们的</a:t>
            </a:r>
            <a:r>
              <a:rPr lang="zh-CN" altLang="en-US" dirty="0">
                <a:solidFill>
                  <a:srgbClr val="0070C0"/>
                </a:solidFill>
              </a:rPr>
              <a:t>任务</a:t>
            </a:r>
            <a:r>
              <a:rPr lang="zh-CN" altLang="en-US" dirty="0"/>
              <a:t>，及</a:t>
            </a:r>
            <a:r>
              <a:rPr lang="zh-CN" altLang="en-US" dirty="0">
                <a:solidFill>
                  <a:srgbClr val="0070C0"/>
                </a:solidFill>
              </a:rPr>
              <a:t>任务的环境</a:t>
            </a:r>
            <a:endParaRPr lang="zh-CN" altLang="en-US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0070C0"/>
                </a:solidFill>
              </a:rPr>
              <a:t>建立需求：</a:t>
            </a:r>
            <a:r>
              <a:rPr lang="zh-CN" altLang="en-US" dirty="0"/>
              <a:t>为所识别问题</a:t>
            </a:r>
            <a:r>
              <a:rPr lang="zh-CN" altLang="en-US" dirty="0">
                <a:solidFill>
                  <a:srgbClr val="C00000"/>
                </a:solidFill>
              </a:rPr>
              <a:t>建立一个初始的解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从所识别的需要中综合、求精出</a:t>
            </a:r>
            <a:r>
              <a:rPr lang="zh-CN" altLang="en-US" dirty="0">
                <a:solidFill>
                  <a:srgbClr val="0070C0"/>
                </a:solidFill>
              </a:rPr>
              <a:t>一个稳定的需求集合</a:t>
            </a:r>
            <a:endParaRPr lang="zh-CN" altLang="en-US" b="1" dirty="0">
              <a:solidFill>
                <a:srgbClr val="0070C0"/>
              </a:solidFill>
            </a:endParaRP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/>
              <a:t>“稳定”：该集合捕捉了问题的</a:t>
            </a:r>
            <a:r>
              <a:rPr lang="zh-CN" altLang="en-US" dirty="0">
                <a:solidFill>
                  <a:srgbClr val="0070C0"/>
                </a:solidFill>
              </a:rPr>
              <a:t>基本特征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sz="2400" dirty="0"/>
              <a:t>在以后的活动中</a:t>
            </a:r>
            <a:r>
              <a:rPr lang="zh-CN" altLang="en-US" sz="2400" dirty="0">
                <a:solidFill>
                  <a:srgbClr val="0070C0"/>
                </a:solidFill>
              </a:rPr>
              <a:t>不会发生根本上的改变</a:t>
            </a:r>
          </a:p>
          <a:p>
            <a:pPr marL="1097280" lvl="3" indent="-173990" eaLnBrk="1" fontAlgn="auto" hangingPunct="1">
              <a:spcAft>
                <a:spcPts val="0"/>
              </a:spcAft>
              <a:buClr>
                <a:schemeClr val="accent3"/>
              </a:buClr>
              <a:buFont typeface="Wingdings 2" panose="05020102010507070707"/>
              <a:buChar char=""/>
              <a:defRPr/>
            </a:pPr>
            <a:r>
              <a:rPr lang="zh-CN" altLang="en-US" sz="2400" dirty="0"/>
              <a:t>但随着过程的进展，可能发现更多的需求</a:t>
            </a:r>
          </a:p>
          <a:p>
            <a:pPr marL="887095" lvl="2" eaLnBrk="1" fontAlgn="auto" hangingPunct="1">
              <a:spcAft>
                <a:spcPts val="0"/>
              </a:spcAft>
              <a:buFont typeface="Wingdings 2" panose="05020102010507070707"/>
              <a:buChar char=""/>
              <a:defRPr/>
            </a:pPr>
            <a:r>
              <a:rPr lang="zh-CN" altLang="en-US" dirty="0">
                <a:solidFill>
                  <a:srgbClr val="C00000"/>
                </a:solidFill>
              </a:rPr>
              <a:t>需求的描述</a:t>
            </a:r>
            <a:r>
              <a:rPr lang="zh-CN" altLang="en-US" dirty="0">
                <a:solidFill>
                  <a:srgbClr val="0070C0"/>
                </a:solidFill>
              </a:rPr>
              <a:t>不一定</a:t>
            </a:r>
            <a:r>
              <a:rPr lang="zh-CN" altLang="en-US" dirty="0"/>
              <a:t>完全是</a:t>
            </a:r>
            <a:r>
              <a:rPr lang="zh-CN" altLang="en-US" dirty="0">
                <a:solidFill>
                  <a:srgbClr val="0070C0"/>
                </a:solidFill>
              </a:rPr>
              <a:t>文档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0070C0"/>
                </a:solidFill>
              </a:rPr>
              <a:t>对设计的限制</a:t>
            </a:r>
          </a:p>
        </p:txBody>
      </p:sp>
      <p:sp>
        <p:nvSpPr>
          <p:cNvPr id="16387" name="灯片编号占位符 3">
            <a:extLst>
              <a:ext uri="{FF2B5EF4-FFF2-40B4-BE49-F238E27FC236}">
                <a16:creationId xmlns:a16="http://schemas.microsoft.com/office/drawing/2014/main" id="{9DDBBFAA-D2C7-0F93-F6B4-9E64DE9862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0E6781D3-5D79-4AA3-9989-2BFC2ED6E8D1}" type="slidenum">
              <a:rPr lang="en-US" altLang="zh-CN" sz="1200">
                <a:solidFill>
                  <a:srgbClr val="B5A788"/>
                </a:solidFill>
              </a:rPr>
              <a:pPr/>
              <a:t>6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>
            <a:extLst>
              <a:ext uri="{FF2B5EF4-FFF2-40B4-BE49-F238E27FC236}">
                <a16:creationId xmlns:a16="http://schemas.microsoft.com/office/drawing/2014/main" id="{E110835A-E8AA-C9A2-6559-BBFD80FD2C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7.2.2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如何达到目标</a:t>
            </a:r>
          </a:p>
        </p:txBody>
      </p:sp>
      <p:sp>
        <p:nvSpPr>
          <p:cNvPr id="17410" name="Rectangle 3">
            <a:extLst>
              <a:ext uri="{FF2B5EF4-FFF2-40B4-BE49-F238E27FC236}">
                <a16:creationId xmlns:a16="http://schemas.microsoft.com/office/drawing/2014/main" id="{03C1F6AE-63FA-AB43-F907-BFFC6C5AAC9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71563" y="1447800"/>
            <a:ext cx="7862887" cy="4800600"/>
          </a:xfrm>
        </p:spPr>
        <p:txBody>
          <a:bodyPr/>
          <a:lstStyle/>
          <a:p>
            <a:pPr eaLnBrk="1" hangingPunct="1"/>
            <a:r>
              <a:rPr lang="zh-CN" altLang="en-US"/>
              <a:t>在此过程中，依次包括的子活动</a:t>
            </a:r>
            <a:endParaRPr lang="en-US" altLang="zh-CN"/>
          </a:p>
          <a:p>
            <a:pPr eaLnBrk="1" hangingPunct="1">
              <a:buFont typeface="Wingdings 2" panose="05020102010507070707" pitchFamily="82" charset="2"/>
              <a:buNone/>
            </a:pPr>
            <a:endParaRPr lang="zh-CN" altLang="en-US"/>
          </a:p>
          <a:p>
            <a:pPr lvl="1" eaLnBrk="1" hangingPunct="1"/>
            <a:r>
              <a:rPr lang="zh-CN" altLang="en-US" b="1">
                <a:solidFill>
                  <a:srgbClr val="C00000"/>
                </a:solidFill>
              </a:rPr>
              <a:t>收集</a:t>
            </a:r>
            <a:r>
              <a:rPr lang="zh-CN" altLang="en-US"/>
              <a:t>与</a:t>
            </a:r>
            <a:r>
              <a:rPr lang="zh-CN" altLang="en-US">
                <a:solidFill>
                  <a:srgbClr val="0070C0"/>
                </a:solidFill>
              </a:rPr>
              <a:t>使用上下文</a:t>
            </a:r>
            <a:r>
              <a:rPr lang="zh-CN" altLang="en-US"/>
              <a:t>相关的</a:t>
            </a:r>
            <a:r>
              <a:rPr lang="zh-CN" altLang="en-US" b="1">
                <a:solidFill>
                  <a:srgbClr val="C00000"/>
                </a:solidFill>
              </a:rPr>
              <a:t>数据</a:t>
            </a:r>
            <a:endParaRPr lang="en-US" altLang="zh-CN" b="1">
              <a:solidFill>
                <a:srgbClr val="C00000"/>
              </a:solidFill>
            </a:endParaRPr>
          </a:p>
          <a:p>
            <a:pPr lvl="1" eaLnBrk="1" hangingPunct="1">
              <a:buFont typeface="Verdana" panose="020B0604030504040204" pitchFamily="34" charset="0"/>
              <a:buNone/>
            </a:pPr>
            <a:endParaRPr lang="zh-CN" altLang="en-US" b="1">
              <a:solidFill>
                <a:srgbClr val="C00000"/>
              </a:solidFill>
            </a:endParaRPr>
          </a:p>
          <a:p>
            <a:pPr lvl="1" eaLnBrk="1" hangingPunct="1"/>
            <a:r>
              <a:rPr lang="zh-CN" altLang="en-US" b="1">
                <a:solidFill>
                  <a:srgbClr val="C00000"/>
                </a:solidFill>
              </a:rPr>
              <a:t>解释</a:t>
            </a:r>
            <a:r>
              <a:rPr lang="zh-CN" altLang="en-US"/>
              <a:t>或</a:t>
            </a:r>
            <a:r>
              <a:rPr lang="zh-CN" altLang="en-US" b="1">
                <a:solidFill>
                  <a:srgbClr val="C00000"/>
                </a:solidFill>
              </a:rPr>
              <a:t>分析数据</a:t>
            </a:r>
          </a:p>
          <a:p>
            <a:pPr lvl="2" eaLnBrk="1" hangingPunct="1">
              <a:buFont typeface="Wingdings 2" panose="05020102010507070707" pitchFamily="82" charset="2"/>
              <a:buNone/>
            </a:pPr>
            <a:endParaRPr lang="zh-CN" altLang="en-US"/>
          </a:p>
          <a:p>
            <a:pPr lvl="1" eaLnBrk="1" hangingPunct="1"/>
            <a:r>
              <a:rPr lang="zh-CN" altLang="en-US"/>
              <a:t>利用</a:t>
            </a:r>
            <a:r>
              <a:rPr lang="zh-CN" altLang="en-US">
                <a:solidFill>
                  <a:srgbClr val="0070C0"/>
                </a:solidFill>
              </a:rPr>
              <a:t>模型</a:t>
            </a:r>
            <a:r>
              <a:rPr lang="zh-CN" altLang="en-US" b="1">
                <a:solidFill>
                  <a:srgbClr val="C00000"/>
                </a:solidFill>
              </a:rPr>
              <a:t>表示分析的结果</a:t>
            </a:r>
            <a:r>
              <a:rPr lang="zh-CN" altLang="en-US"/>
              <a:t>，以便进一步导出需求</a:t>
            </a:r>
          </a:p>
          <a:p>
            <a:pPr eaLnBrk="1" hangingPunct="1">
              <a:buFont typeface="Wingdings 2" panose="05020102010507070707" pitchFamily="82" charset="2"/>
              <a:buNone/>
            </a:pPr>
            <a:endParaRPr lang="en-US" altLang="zh-CN"/>
          </a:p>
        </p:txBody>
      </p:sp>
      <p:sp>
        <p:nvSpPr>
          <p:cNvPr id="17411" name="灯片编号占位符 3">
            <a:extLst>
              <a:ext uri="{FF2B5EF4-FFF2-40B4-BE49-F238E27FC236}">
                <a16:creationId xmlns:a16="http://schemas.microsoft.com/office/drawing/2014/main" id="{B1CF216E-2018-6736-B7DC-42DB193E9D7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E21B5C64-3FAC-43B0-BC92-73F590FBDF98}" type="slidenum">
              <a:rPr lang="en-US" altLang="zh-CN" sz="1200">
                <a:solidFill>
                  <a:srgbClr val="B5A788"/>
                </a:solidFill>
              </a:rPr>
              <a:pPr/>
              <a:t>7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354" name="Rectangle 2">
            <a:extLst>
              <a:ext uri="{FF2B5EF4-FFF2-40B4-BE49-F238E27FC236}">
                <a16:creationId xmlns:a16="http://schemas.microsoft.com/office/drawing/2014/main" id="{9A742020-71AD-5C05-8E71-8C304E66B1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>
                <a:solidFill>
                  <a:schemeClr val="tx2">
                    <a:satMod val="130000"/>
                  </a:schemeClr>
                </a:solidFill>
              </a:rPr>
              <a:t>7.2.2 </a:t>
            </a:r>
            <a:r>
              <a:rPr lang="zh-CN" altLang="en-US">
                <a:solidFill>
                  <a:schemeClr val="tx2">
                    <a:satMod val="130000"/>
                  </a:schemeClr>
                </a:solidFill>
              </a:rPr>
              <a:t>如何达到目标</a:t>
            </a:r>
          </a:p>
        </p:txBody>
      </p:sp>
      <p:sp>
        <p:nvSpPr>
          <p:cNvPr id="18434" name="Rectangle 3">
            <a:extLst>
              <a:ext uri="{FF2B5EF4-FFF2-40B4-BE49-F238E27FC236}">
                <a16:creationId xmlns:a16="http://schemas.microsoft.com/office/drawing/2014/main" id="{657FC78B-56FD-842B-8E52-51342334E4F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01725" y="1447800"/>
            <a:ext cx="8042275" cy="4800600"/>
          </a:xfrm>
        </p:spPr>
        <p:txBody>
          <a:bodyPr/>
          <a:lstStyle/>
          <a:p>
            <a:pPr eaLnBrk="1" hangingPunct="1"/>
            <a:r>
              <a:rPr lang="zh-CN" altLang="en-US"/>
              <a:t>实际情况的复杂性：</a:t>
            </a:r>
            <a:r>
              <a:rPr lang="zh-CN" altLang="en-US">
                <a:solidFill>
                  <a:srgbClr val="0070C0"/>
                </a:solidFill>
              </a:rPr>
              <a:t>子活动都是迭代的</a:t>
            </a:r>
          </a:p>
          <a:p>
            <a:pPr lvl="1" eaLnBrk="1" hangingPunct="1"/>
            <a:r>
              <a:rPr lang="zh-CN" altLang="en-US">
                <a:solidFill>
                  <a:srgbClr val="0070C0"/>
                </a:solidFill>
              </a:rPr>
              <a:t>分析数据时</a:t>
            </a:r>
            <a:r>
              <a:rPr lang="zh-CN" altLang="en-US"/>
              <a:t>：可能需要更多的数据来支持</a:t>
            </a:r>
          </a:p>
          <a:p>
            <a:pPr lvl="1" eaLnBrk="1" hangingPunct="1"/>
            <a:r>
              <a:rPr lang="zh-CN" altLang="en-US">
                <a:solidFill>
                  <a:srgbClr val="0070C0"/>
                </a:solidFill>
              </a:rPr>
              <a:t>需求建模</a:t>
            </a:r>
            <a:r>
              <a:rPr lang="zh-CN" altLang="en-US"/>
              <a:t>：需要使用数据收集和解释技术作为补充</a:t>
            </a:r>
          </a:p>
          <a:p>
            <a:pPr lvl="1" eaLnBrk="1" hangingPunct="1"/>
            <a:r>
              <a:rPr lang="zh-CN" altLang="en-US"/>
              <a:t>不同类型的需求：需要不同的分析与建模技术</a:t>
            </a:r>
          </a:p>
          <a:p>
            <a:pPr eaLnBrk="1" hangingPunct="1"/>
            <a:r>
              <a:rPr lang="zh-CN" altLang="en-US">
                <a:solidFill>
                  <a:srgbClr val="0070C0"/>
                </a:solidFill>
              </a:rPr>
              <a:t>需求活动本身也是迭代的</a:t>
            </a:r>
          </a:p>
          <a:p>
            <a:pPr lvl="1" eaLnBrk="1" hangingPunct="1"/>
            <a:r>
              <a:rPr lang="zh-CN" altLang="en-US"/>
              <a:t>参与者在设计</a:t>
            </a:r>
            <a:r>
              <a:rPr lang="en-US" altLang="zh-CN"/>
              <a:t>—</a:t>
            </a:r>
            <a:r>
              <a:rPr lang="zh-CN" altLang="en-US"/>
              <a:t>评估过程中可能</a:t>
            </a:r>
            <a:r>
              <a:rPr lang="zh-CN" altLang="en-US">
                <a:solidFill>
                  <a:srgbClr val="0070C0"/>
                </a:solidFill>
              </a:rPr>
              <a:t>发现新的可能性和功能</a:t>
            </a:r>
          </a:p>
          <a:p>
            <a:pPr lvl="1" eaLnBrk="1" hangingPunct="1"/>
            <a:endParaRPr lang="en-US" altLang="zh-CN"/>
          </a:p>
        </p:txBody>
      </p:sp>
      <p:sp>
        <p:nvSpPr>
          <p:cNvPr id="18435" name="灯片编号占位符 3">
            <a:extLst>
              <a:ext uri="{FF2B5EF4-FFF2-40B4-BE49-F238E27FC236}">
                <a16:creationId xmlns:a16="http://schemas.microsoft.com/office/drawing/2014/main" id="{308D7556-7A47-28B2-316E-1CAD94DE372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D92ECA85-3DF1-4A36-8411-17B3A5EED651}" type="slidenum">
              <a:rPr lang="en-US" altLang="zh-CN" sz="1200">
                <a:solidFill>
                  <a:srgbClr val="B5A788"/>
                </a:solidFill>
              </a:rPr>
              <a:pPr/>
              <a:t>8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378" name="Rectangle 2">
            <a:extLst>
              <a:ext uri="{FF2B5EF4-FFF2-40B4-BE49-F238E27FC236}">
                <a16:creationId xmlns:a16="http://schemas.microsoft.com/office/drawing/2014/main" id="{8D6E5AA0-E318-6929-1AA4-D79EE721305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2">
                    <a:satMod val="130000"/>
                  </a:schemeClr>
                </a:solidFill>
              </a:rPr>
              <a:t>7.2.3 </a:t>
            </a:r>
            <a:r>
              <a:rPr lang="zh-CN" altLang="en-US" dirty="0">
                <a:solidFill>
                  <a:schemeClr val="tx2">
                    <a:satMod val="130000"/>
                  </a:schemeClr>
                </a:solidFill>
              </a:rPr>
              <a:t>需求的重要性</a:t>
            </a:r>
          </a:p>
        </p:txBody>
      </p:sp>
      <p:sp>
        <p:nvSpPr>
          <p:cNvPr id="357379" name="Rectangle 3">
            <a:extLst>
              <a:ext uri="{FF2B5EF4-FFF2-40B4-BE49-F238E27FC236}">
                <a16:creationId xmlns:a16="http://schemas.microsoft.com/office/drawing/2014/main" id="{FFB2A6C3-4B5A-B26F-AF57-F8BA29DBCA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25538" y="1447800"/>
            <a:ext cx="7808912" cy="4800600"/>
          </a:xfrm>
        </p:spPr>
        <p:txBody>
          <a:bodyPr>
            <a:normAutofit fontScale="82500"/>
          </a:bodyPr>
          <a:lstStyle/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C00000"/>
                </a:solidFill>
              </a:rPr>
              <a:t>项目失败</a:t>
            </a:r>
            <a:r>
              <a:rPr lang="zh-CN" altLang="en-US" dirty="0"/>
              <a:t>的一个主要原因：</a:t>
            </a:r>
            <a:r>
              <a:rPr lang="zh-CN" altLang="en-US" dirty="0">
                <a:solidFill>
                  <a:srgbClr val="0070C0"/>
                </a:solidFill>
              </a:rPr>
              <a:t>需求问题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C00000"/>
                </a:solidFill>
              </a:rPr>
              <a:t>设计满足需求</a:t>
            </a:r>
            <a:r>
              <a:rPr lang="zh-CN" altLang="en-US" dirty="0">
                <a:solidFill>
                  <a:srgbClr val="0070C0"/>
                </a:solidFill>
              </a:rPr>
              <a:t>只是导致成功的一个因素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/>
              <a:t>更主要的因素：</a:t>
            </a:r>
            <a:r>
              <a:rPr lang="zh-CN" altLang="en-US" b="1" dirty="0">
                <a:solidFill>
                  <a:srgbClr val="C00000"/>
                </a:solidFill>
              </a:rPr>
              <a:t>需求必须满足用户的需要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b="1" dirty="0">
                <a:solidFill>
                  <a:srgbClr val="0070C0"/>
                </a:solidFill>
              </a:rPr>
              <a:t>明确</a:t>
            </a:r>
            <a:r>
              <a:rPr lang="zh-CN" altLang="en-US" dirty="0"/>
              <a:t>、</a:t>
            </a:r>
            <a:r>
              <a:rPr lang="zh-CN" altLang="en-US" b="1" dirty="0">
                <a:solidFill>
                  <a:srgbClr val="0070C0"/>
                </a:solidFill>
              </a:rPr>
              <a:t>详尽的需求：</a:t>
            </a:r>
            <a:r>
              <a:rPr lang="zh-CN" altLang="en-US" dirty="0"/>
              <a:t>可能导致成功</a:t>
            </a:r>
            <a:endParaRPr lang="en-US" altLang="zh-CN" dirty="0"/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0070C0"/>
                </a:solidFill>
              </a:rPr>
              <a:t>无用</a:t>
            </a:r>
            <a:r>
              <a:rPr lang="zh-CN" altLang="en-US" dirty="0"/>
              <a:t>或</a:t>
            </a:r>
            <a:r>
              <a:rPr lang="zh-CN" altLang="en-US" dirty="0">
                <a:solidFill>
                  <a:srgbClr val="0070C0"/>
                </a:solidFill>
              </a:rPr>
              <a:t>不可用的产品</a:t>
            </a:r>
            <a:r>
              <a:rPr lang="zh-CN" altLang="en-US" dirty="0"/>
              <a:t>通常</a:t>
            </a:r>
            <a:r>
              <a:rPr lang="zh-CN" altLang="en-US" dirty="0">
                <a:solidFill>
                  <a:srgbClr val="0070C0"/>
                </a:solidFill>
              </a:rPr>
              <a:t>被弃置不用</a:t>
            </a:r>
            <a:r>
              <a:rPr lang="zh-CN" altLang="en-US" dirty="0"/>
              <a:t>或</a:t>
            </a:r>
            <a:r>
              <a:rPr lang="zh-CN" altLang="en-US" dirty="0">
                <a:solidFill>
                  <a:srgbClr val="0070C0"/>
                </a:solidFill>
              </a:rPr>
              <a:t>被抵制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 pitchFamily="34" charset="0"/>
              <a:buNone/>
              <a:defRPr/>
            </a:pPr>
            <a:endParaRPr lang="zh-CN" altLang="en-US" dirty="0"/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r>
              <a:rPr lang="zh-CN" altLang="en-US" dirty="0">
                <a:solidFill>
                  <a:srgbClr val="C00000"/>
                </a:solidFill>
              </a:rPr>
              <a:t>用户为中心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C00000"/>
                </a:solidFill>
              </a:rPr>
              <a:t>用户参与</a:t>
            </a:r>
            <a:r>
              <a:rPr lang="zh-CN" altLang="en-US" dirty="0"/>
              <a:t>十分必要，但并非易事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0070C0"/>
                </a:solidFill>
              </a:rPr>
              <a:t>设计者</a:t>
            </a:r>
            <a:r>
              <a:rPr lang="zh-CN" altLang="en-US" dirty="0"/>
              <a:t>：采用技术术语来解释他们的产品</a:t>
            </a:r>
          </a:p>
          <a:p>
            <a:pPr marL="640080" lvl="1" indent="-237490" eaLnBrk="1" fontAlgn="auto" hangingPunct="1">
              <a:spcAft>
                <a:spcPts val="0"/>
              </a:spcAft>
              <a:buFont typeface="Verdana" panose="020B0604030504040204"/>
              <a:buChar char="◦"/>
              <a:defRPr/>
            </a:pPr>
            <a:r>
              <a:rPr lang="zh-CN" altLang="en-US" dirty="0">
                <a:solidFill>
                  <a:srgbClr val="0070C0"/>
                </a:solidFill>
              </a:rPr>
              <a:t>用户：</a:t>
            </a:r>
            <a:r>
              <a:rPr lang="zh-CN" altLang="en-US" dirty="0"/>
              <a:t>使用任务术语来考虑他们的工作</a:t>
            </a:r>
          </a:p>
          <a:p>
            <a:pPr marL="365760" indent="-283210" eaLnBrk="1" fontAlgn="auto" hangingPunct="1">
              <a:spcAft>
                <a:spcPts val="0"/>
              </a:spcAft>
              <a:buFont typeface="Wingdings 2" panose="05020102010507070707"/>
              <a:buChar char=""/>
              <a:defRPr/>
            </a:pPr>
            <a:endParaRPr lang="en-US" altLang="zh-CN" dirty="0"/>
          </a:p>
        </p:txBody>
      </p:sp>
      <p:sp>
        <p:nvSpPr>
          <p:cNvPr id="19459" name="灯片编号占位符 3">
            <a:extLst>
              <a:ext uri="{FF2B5EF4-FFF2-40B4-BE49-F238E27FC236}">
                <a16:creationId xmlns:a16="http://schemas.microsoft.com/office/drawing/2014/main" id="{142CC42F-35B9-502B-5952-AFF8E664B6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1F2B03A2-15F1-4A56-B845-235639F26F38}" type="slidenum">
              <a:rPr lang="en-US" altLang="zh-CN" sz="1200">
                <a:solidFill>
                  <a:srgbClr val="B5A788"/>
                </a:solidFill>
              </a:rPr>
              <a:pPr/>
              <a:t>9</a:t>
            </a:fld>
            <a:endParaRPr lang="en-US" altLang="zh-CN" sz="1200">
              <a:solidFill>
                <a:srgbClr val="B5A788"/>
              </a:solidFill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夏至">
  <a:themeElements>
    <a:clrScheme name="夏至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夏至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夏至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0</TotalTime>
  <Words>4612</Words>
  <Application>Microsoft Office PowerPoint</Application>
  <PresentationFormat>全屏显示(4:3)</PresentationFormat>
  <Paragraphs>687</Paragraphs>
  <Slides>59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59</vt:i4>
      </vt:variant>
    </vt:vector>
  </HeadingPairs>
  <TitlesOfParts>
    <vt:vector size="74" baseType="lpstr">
      <vt:lpstr>Arial</vt:lpstr>
      <vt:lpstr>宋体</vt:lpstr>
      <vt:lpstr>Wingdings</vt:lpstr>
      <vt:lpstr>Times New Roman</vt:lpstr>
      <vt:lpstr>Gill Sans MT</vt:lpstr>
      <vt:lpstr>华文中宋</vt:lpstr>
      <vt:lpstr>Wingdings 2</vt:lpstr>
      <vt:lpstr>Verdana</vt:lpstr>
      <vt:lpstr>华文楷体</vt:lpstr>
      <vt:lpstr>黑体</vt:lpstr>
      <vt:lpstr>Wingdings 2</vt:lpstr>
      <vt:lpstr>Verdana</vt:lpstr>
      <vt:lpstr>微软雅黑</vt:lpstr>
      <vt:lpstr>Arial Unicode MS</vt:lpstr>
      <vt:lpstr>夏至</vt:lpstr>
      <vt:lpstr>交互设计—超越人机交互   </vt:lpstr>
      <vt:lpstr>第7章 识别需要与建立需求</vt:lpstr>
      <vt:lpstr>7.1 引言</vt:lpstr>
      <vt:lpstr>7.1 引言</vt:lpstr>
      <vt:lpstr>7.1 引言</vt:lpstr>
      <vt:lpstr>7.2 what，how，and why/7.2.1 需求活动的目标</vt:lpstr>
      <vt:lpstr>7.2.2 如何达到目标</vt:lpstr>
      <vt:lpstr>7.2.2 如何达到目标</vt:lpstr>
      <vt:lpstr>7.2.3 需求的重要性</vt:lpstr>
      <vt:lpstr>7.2.4 为什么建立需求</vt:lpstr>
      <vt:lpstr>7.2.4 为什么建立需求</vt:lpstr>
      <vt:lpstr>7.3 什么是需求</vt:lpstr>
      <vt:lpstr>7.3 什么是需求</vt:lpstr>
      <vt:lpstr>7.3.1 需求的不同类型</vt:lpstr>
      <vt:lpstr>7.3.1 需求的不同类型</vt:lpstr>
      <vt:lpstr>7.3.1 需求的不同类型</vt:lpstr>
      <vt:lpstr>7.3.1 需求的不同类型</vt:lpstr>
      <vt:lpstr>7.3.1 需求的不同类型</vt:lpstr>
      <vt:lpstr>7.4 数据收集</vt:lpstr>
      <vt:lpstr>7.4.1 数据收集技术</vt:lpstr>
      <vt:lpstr>7.4.1 数据收集技术</vt:lpstr>
      <vt:lpstr>7.4.1 数据收集技术</vt:lpstr>
      <vt:lpstr>7.4.2 选择数据收集技术</vt:lpstr>
      <vt:lpstr>7.4.2 选择数据收集技术</vt:lpstr>
      <vt:lpstr>7.4.2 选择数据收集技术</vt:lpstr>
      <vt:lpstr>7.4.2 选择数据收集技术</vt:lpstr>
      <vt:lpstr>7.4.3 基本的数据收集指南</vt:lpstr>
      <vt:lpstr>7.4.3 基本的数据收集指南</vt:lpstr>
      <vt:lpstr>7.5 数据的解释与分析</vt:lpstr>
      <vt:lpstr>7.5 数据的解释与分析</vt:lpstr>
      <vt:lpstr>7.5 数据的解释与分析</vt:lpstr>
      <vt:lpstr>7.5 数据的解释与分析</vt:lpstr>
      <vt:lpstr>7.5 数据的解释与分析</vt:lpstr>
      <vt:lpstr>7.6 任务描述</vt:lpstr>
      <vt:lpstr>PowerPoint 演示文稿</vt:lpstr>
      <vt:lpstr>PowerPoint 演示文稿</vt:lpstr>
      <vt:lpstr>7.6.1 情节(Scenario)</vt:lpstr>
      <vt:lpstr>描述当前情节</vt:lpstr>
      <vt:lpstr>描述未来情节</vt:lpstr>
      <vt:lpstr>？？？</vt:lpstr>
      <vt:lpstr>7.6.2 用例（Use Case）</vt:lpstr>
      <vt:lpstr>7.6.2 用例</vt:lpstr>
      <vt:lpstr>7.6.2 用例</vt:lpstr>
      <vt:lpstr>7.6.2 用例</vt:lpstr>
      <vt:lpstr>7.6.2 用例</vt:lpstr>
      <vt:lpstr>7.6.2 用例</vt:lpstr>
      <vt:lpstr>7.6.2 用例</vt:lpstr>
      <vt:lpstr>7.6.3 基本用例（Essential Use Case）</vt:lpstr>
      <vt:lpstr>7.6.3 基本用例</vt:lpstr>
      <vt:lpstr>7.6.3 基本用例</vt:lpstr>
      <vt:lpstr>任务描述方法的总结、讨论</vt:lpstr>
      <vt:lpstr>7.7 任务分析</vt:lpstr>
      <vt:lpstr>7.7.1 层次性任务分析</vt:lpstr>
      <vt:lpstr>7.7.1 层次性任务分析</vt:lpstr>
      <vt:lpstr>7.7.1 层次性任务分析</vt:lpstr>
      <vt:lpstr>7.7.1 层次性任务分析</vt:lpstr>
      <vt:lpstr>小结</vt:lpstr>
      <vt:lpstr>PowerPoint 演示文稿</vt:lpstr>
      <vt:lpstr>课堂练习（小组自选题目）</vt:lpstr>
    </vt:vector>
  </TitlesOfParts>
  <Company>Hua House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交互设计—超越人机交互</dc:title>
  <dc:creator>Qingyi Hua</dc:creator>
  <cp:lastModifiedBy>庞 晓宇</cp:lastModifiedBy>
  <cp:revision>379</cp:revision>
  <dcterms:created xsi:type="dcterms:W3CDTF">2007-07-18T06:13:16Z</dcterms:created>
  <dcterms:modified xsi:type="dcterms:W3CDTF">2023-05-03T17:28:50Z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